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7"/>
  </p:handoutMasterIdLst>
  <p:sldIdLst>
    <p:sldId id="338" r:id="rId3"/>
    <p:sldId id="339" r:id="rId5"/>
    <p:sldId id="341" r:id="rId6"/>
    <p:sldId id="389" r:id="rId7"/>
    <p:sldId id="348" r:id="rId8"/>
    <p:sldId id="296" r:id="rId9"/>
    <p:sldId id="390" r:id="rId10"/>
    <p:sldId id="391" r:id="rId11"/>
    <p:sldId id="266" r:id="rId12"/>
    <p:sldId id="398" r:id="rId13"/>
    <p:sldId id="399" r:id="rId14"/>
    <p:sldId id="400" r:id="rId15"/>
    <p:sldId id="349" r:id="rId16"/>
  </p:sldIdLst>
  <p:sldSz cx="9144000" cy="5143500" type="screen16x9"/>
  <p:notesSz cx="6858000" cy="9144000"/>
  <p:embeddedFontLst>
    <p:embeddedFont>
      <p:font typeface="站酷高端黑" panose="02010600030101010101" charset="-122"/>
      <p:regular r:id="rId21"/>
    </p:embeddedFont>
    <p:embeddedFont>
      <p:font typeface="方正小标宋简体" panose="03000509000000000000" charset="-122"/>
      <p:regular r:id="rId22"/>
    </p:embeddedFont>
    <p:embeddedFont>
      <p:font typeface="字魂59号-创粗黑" panose="00000500000000000000" charset="-122"/>
      <p:regular r:id="rId23"/>
    </p:embeddedFont>
    <p:embeddedFont>
      <p:font typeface="Calibri" panose="020F0502020204030204" charset="0"/>
      <p:regular r:id="rId24"/>
      <p:bold r:id="rId25"/>
      <p:italic r:id="rId26"/>
      <p:boldItalic r:id="rId27"/>
    </p:embeddedFont>
  </p:embeddedFontLst>
  <p:custDataLst>
    <p:tags r:id="rId28"/>
  </p:custDataLst>
  <p:defaultText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660" algn="l" defTabSz="913130" rtl="0" eaLnBrk="1" latinLnBrk="0" hangingPunct="1">
      <a:defRPr sz="1800" kern="1200">
        <a:solidFill>
          <a:schemeClr val="tx1"/>
        </a:solidFill>
        <a:latin typeface="+mn-lt"/>
        <a:ea typeface="+mn-ea"/>
        <a:cs typeface="+mn-cs"/>
      </a:defRPr>
    </a:lvl7pPr>
    <a:lvl8pPr marL="3197225" algn="l" defTabSz="913130" rtl="0" eaLnBrk="1" latinLnBrk="0" hangingPunct="1">
      <a:defRPr sz="1800" kern="1200">
        <a:solidFill>
          <a:schemeClr val="tx1"/>
        </a:solidFill>
        <a:latin typeface="+mn-lt"/>
        <a:ea typeface="+mn-ea"/>
        <a:cs typeface="+mn-cs"/>
      </a:defRPr>
    </a:lvl8pPr>
    <a:lvl9pPr marL="3653790" algn="l" defTabSz="91313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52E"/>
    <a:srgbClr val="DF213B"/>
    <a:srgbClr val="FC4349"/>
    <a:srgbClr val="2C3E50"/>
    <a:srgbClr val="D7D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6" autoAdjust="0"/>
    <p:restoredTop sz="94660"/>
  </p:normalViewPr>
  <p:slideViewPr>
    <p:cSldViewPr>
      <p:cViewPr varScale="1">
        <p:scale>
          <a:sx n="144" d="100"/>
          <a:sy n="144" d="100"/>
        </p:scale>
        <p:origin x="384" y="120"/>
      </p:cViewPr>
      <p:guideLst>
        <p:guide orient="horz" pos="1509"/>
        <p:guide pos="2806"/>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4.xml"/><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05D9D-C69C-4401-9F91-BB6A259297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4E991-43C1-4F23-B13D-1A87AE7A51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765" algn="l" defTabSz="913130" rtl="0" eaLnBrk="1" latinLnBrk="0" hangingPunct="1">
      <a:defRPr sz="1200" kern="1200">
        <a:solidFill>
          <a:schemeClr val="tx1"/>
        </a:solidFill>
        <a:latin typeface="+mn-lt"/>
        <a:ea typeface="+mn-ea"/>
        <a:cs typeface="+mn-cs"/>
      </a:defRPr>
    </a:lvl3pPr>
    <a:lvl4pPr marL="1370330" algn="l" defTabSz="913130" rtl="0" eaLnBrk="1" latinLnBrk="0" hangingPunct="1">
      <a:defRPr sz="1200" kern="1200">
        <a:solidFill>
          <a:schemeClr val="tx1"/>
        </a:solidFill>
        <a:latin typeface="+mn-lt"/>
        <a:ea typeface="+mn-ea"/>
        <a:cs typeface="+mn-cs"/>
      </a:defRPr>
    </a:lvl4pPr>
    <a:lvl5pPr marL="1826895" algn="l" defTabSz="913130" rtl="0" eaLnBrk="1" latinLnBrk="0" hangingPunct="1">
      <a:defRPr sz="1200" kern="1200">
        <a:solidFill>
          <a:schemeClr val="tx1"/>
        </a:solidFill>
        <a:latin typeface="+mn-lt"/>
        <a:ea typeface="+mn-ea"/>
        <a:cs typeface="+mn-cs"/>
      </a:defRPr>
    </a:lvl5pPr>
    <a:lvl6pPr marL="2283460" algn="l" defTabSz="913130" rtl="0" eaLnBrk="1" latinLnBrk="0" hangingPunct="1">
      <a:defRPr sz="1200" kern="1200">
        <a:solidFill>
          <a:schemeClr val="tx1"/>
        </a:solidFill>
        <a:latin typeface="+mn-lt"/>
        <a:ea typeface="+mn-ea"/>
        <a:cs typeface="+mn-cs"/>
      </a:defRPr>
    </a:lvl6pPr>
    <a:lvl7pPr marL="2740660" algn="l" defTabSz="913130" rtl="0" eaLnBrk="1" latinLnBrk="0" hangingPunct="1">
      <a:defRPr sz="1200" kern="1200">
        <a:solidFill>
          <a:schemeClr val="tx1"/>
        </a:solidFill>
        <a:latin typeface="+mn-lt"/>
        <a:ea typeface="+mn-ea"/>
        <a:cs typeface="+mn-cs"/>
      </a:defRPr>
    </a:lvl7pPr>
    <a:lvl8pPr marL="3197225" algn="l" defTabSz="913130" rtl="0" eaLnBrk="1" latinLnBrk="0" hangingPunct="1">
      <a:defRPr sz="1200" kern="1200">
        <a:solidFill>
          <a:schemeClr val="tx1"/>
        </a:solidFill>
        <a:latin typeface="+mn-lt"/>
        <a:ea typeface="+mn-ea"/>
        <a:cs typeface="+mn-cs"/>
      </a:defRPr>
    </a:lvl8pPr>
    <a:lvl9pPr marL="365379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3" name="Picture 2" descr="E:\PPT改稿\商务\未标题-6 副本.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1880" y="1427"/>
            <a:ext cx="2080518" cy="482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3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transition spd="slow" advTm="3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advTm="3000">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Tree>
  </p:cSld>
  <p:clrMapOvr>
    <a:masterClrMapping/>
  </p:clrMapOvr>
  <p:transition spd="slow" advTm="3000">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p:transition spd="slow" advTm="3000">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4" name="Picture 2" descr="E:\PPT改稿\商务\未标题-6 副本.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91880" y="1427"/>
            <a:ext cx="2080518" cy="48209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Tm="3000">
    <p:wheel spokes="1"/>
  </p:transition>
  <p:timing>
    <p:tnLst>
      <p:par>
        <p:cTn id="1" dur="indefinite" restart="never" nodeType="tmRoot"/>
      </p:par>
    </p:tnLst>
  </p:timing>
  <p:txStyles>
    <p:titleStyle>
      <a:lvl1pPr algn="l" defTabSz="6845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5495"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660" algn="l" defTabSz="68453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E:\PPT改稿\商务\cfefe10b203586576ad816271e65b14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4627" y="-236562"/>
            <a:ext cx="4282100" cy="626469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702560" y="1636395"/>
            <a:ext cx="6293485" cy="1329055"/>
          </a:xfrm>
          <a:prstGeom prst="rect">
            <a:avLst/>
          </a:prstGeom>
          <a:noFill/>
        </p:spPr>
        <p:txBody>
          <a:bodyPr wrap="square" lIns="68519" tIns="34289" rIns="68519" bIns="34289" rtlCol="0">
            <a:spAutoFit/>
          </a:bodyPr>
          <a:lstStyle/>
          <a:p>
            <a:pPr algn="ctr">
              <a:lnSpc>
                <a:spcPts val="4200"/>
              </a:lnSpc>
              <a:spcBef>
                <a:spcPct val="20000"/>
              </a:spcBef>
            </a:pPr>
            <a:r>
              <a:rPr lang="zh-CN" alt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站酷高端黑" panose="02010600030101010101" charset="-122"/>
                <a:ea typeface="站酷高端黑" panose="02010600030101010101" charset="-122"/>
                <a:cs typeface="+mn-ea"/>
                <a:sym typeface="+mn-lt"/>
              </a:rPr>
              <a:t>乡村民宿</a:t>
            </a:r>
            <a:r>
              <a:rPr lang="zh-CN" altLang="en-US" sz="60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站酷高端黑" panose="02010600030101010101" charset="-122"/>
                <a:ea typeface="站酷高端黑" panose="02010600030101010101" charset="-122"/>
                <a:cs typeface="+mn-ea"/>
                <a:sym typeface="+mn-lt"/>
              </a:rPr>
              <a:t>餐饮许可</a:t>
            </a:r>
            <a:endParaRPr lang="zh-CN" alt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站酷高端黑" panose="02010600030101010101" charset="-122"/>
              <a:ea typeface="站酷高端黑" panose="02010600030101010101" charset="-122"/>
              <a:cs typeface="+mn-ea"/>
              <a:sym typeface="+mn-lt"/>
            </a:endParaRPr>
          </a:p>
          <a:p>
            <a:pPr algn="ctr">
              <a:lnSpc>
                <a:spcPts val="4200"/>
              </a:lnSpc>
              <a:spcBef>
                <a:spcPct val="20000"/>
              </a:spcBef>
            </a:pPr>
            <a:r>
              <a:rPr lang="zh-CN" alt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站酷高端黑" panose="02010600030101010101" charset="-122"/>
                <a:ea typeface="站酷高端黑" panose="02010600030101010101" charset="-122"/>
                <a:cs typeface="+mn-ea"/>
                <a:sym typeface="+mn-lt"/>
              </a:rPr>
              <a:t>现场核查</a:t>
            </a:r>
            <a:endParaRPr lang="zh-CN" alt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站酷高端黑" panose="02010600030101010101" charset="-122"/>
              <a:ea typeface="站酷高端黑" panose="02010600030101010101" charset="-122"/>
              <a:cs typeface="+mn-ea"/>
              <a:sym typeface="+mn-lt"/>
            </a:endParaRPr>
          </a:p>
        </p:txBody>
      </p:sp>
      <p:grpSp>
        <p:nvGrpSpPr>
          <p:cNvPr id="9" name="组合 8"/>
          <p:cNvGrpSpPr/>
          <p:nvPr/>
        </p:nvGrpSpPr>
        <p:grpSpPr>
          <a:xfrm>
            <a:off x="3762256" y="3698574"/>
            <a:ext cx="312703" cy="312701"/>
            <a:chOff x="891974" y="4415843"/>
            <a:chExt cx="450443" cy="450443"/>
          </a:xfrm>
        </p:grpSpPr>
        <p:sp>
          <p:nvSpPr>
            <p:cNvPr id="10" name="椭圆 9"/>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1"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sp>
        <p:nvSpPr>
          <p:cNvPr id="12" name="文本框 11"/>
          <p:cNvSpPr txBox="1"/>
          <p:nvPr/>
        </p:nvSpPr>
        <p:spPr>
          <a:xfrm>
            <a:off x="4251960" y="3666490"/>
            <a:ext cx="3306445" cy="374650"/>
          </a:xfrm>
          <a:prstGeom prst="rect">
            <a:avLst/>
          </a:prstGeom>
          <a:noFill/>
        </p:spPr>
        <p:txBody>
          <a:bodyPr wrap="square" lIns="68519" tIns="34289" rIns="68519" bIns="34289" rtlCol="0">
            <a:spAutoFit/>
            <a:scene3d>
              <a:camera prst="orthographicFront"/>
              <a:lightRig rig="threePt" dir="t"/>
            </a:scene3d>
            <a:sp3d contourW="12700"/>
          </a:bodyPr>
          <a:lstStyle/>
          <a:p>
            <a:pPr defTabSz="684530"/>
            <a:r>
              <a:rPr lang="zh-CN" altLang="en-US" sz="2000" b="1" dirty="0" smtClean="0">
                <a:solidFill>
                  <a:schemeClr val="tx1"/>
                </a:solidFill>
                <a:latin typeface="方正小标宋简体" panose="03000509000000000000" charset="-122"/>
                <a:ea typeface="方正小标宋简体" panose="03000509000000000000" charset="-122"/>
                <a:cs typeface="+mn-ea"/>
                <a:sym typeface="+mn-lt"/>
              </a:rPr>
              <a:t>省市场监督管理局   田渤帆</a:t>
            </a:r>
            <a:endParaRPr lang="zh-CN" altLang="en-US" sz="2000" b="1" dirty="0" smtClean="0">
              <a:solidFill>
                <a:schemeClr val="tx1"/>
              </a:solidFill>
              <a:latin typeface="方正小标宋简体" panose="03000509000000000000" charset="-122"/>
              <a:ea typeface="方正小标宋简体" panose="03000509000000000000" charset="-122"/>
              <a:cs typeface="+mn-ea"/>
              <a:sym typeface="+mn-lt"/>
            </a:endParaRPr>
          </a:p>
        </p:txBody>
      </p:sp>
      <p:grpSp>
        <p:nvGrpSpPr>
          <p:cNvPr id="13" name="组合 12"/>
          <p:cNvGrpSpPr/>
          <p:nvPr/>
        </p:nvGrpSpPr>
        <p:grpSpPr>
          <a:xfrm>
            <a:off x="3752075" y="4277694"/>
            <a:ext cx="312703" cy="312701"/>
            <a:chOff x="891974" y="4415843"/>
            <a:chExt cx="450443" cy="450443"/>
          </a:xfrm>
        </p:grpSpPr>
        <p:sp>
          <p:nvSpPr>
            <p:cNvPr id="14" name="椭圆 13"/>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5"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sp>
        <p:nvSpPr>
          <p:cNvPr id="16" name="文本框 15"/>
          <p:cNvSpPr txBox="1"/>
          <p:nvPr/>
        </p:nvSpPr>
        <p:spPr>
          <a:xfrm>
            <a:off x="4357911" y="4277989"/>
            <a:ext cx="1278890" cy="374650"/>
          </a:xfrm>
          <a:prstGeom prst="rect">
            <a:avLst/>
          </a:prstGeom>
          <a:noFill/>
        </p:spPr>
        <p:txBody>
          <a:bodyPr wrap="none" lIns="68519" tIns="34289" rIns="68519" bIns="34289" rtlCol="0">
            <a:spAutoFit/>
            <a:scene3d>
              <a:camera prst="orthographicFront"/>
              <a:lightRig rig="threePt" dir="t"/>
            </a:scene3d>
            <a:sp3d contourW="12700"/>
          </a:bodyPr>
          <a:lstStyle/>
          <a:p>
            <a:pPr defTabSz="684530"/>
            <a:r>
              <a:rPr lang="en-US" sz="20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2019</a:t>
            </a:r>
            <a:r>
              <a:rPr lang="zh-CN" altLang="en-US" sz="20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年</a:t>
            </a:r>
            <a:r>
              <a:rPr lang="en-US" altLang="zh-CN" sz="20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7</a:t>
            </a:r>
            <a:r>
              <a:rPr lang="zh-CN" altLang="en-US" sz="20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月</a:t>
            </a:r>
            <a:endParaRPr lang="zh-CN" altLang="en-US" sz="20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p:txBody>
      </p:sp>
      <p:grpSp>
        <p:nvGrpSpPr>
          <p:cNvPr id="23" name="组合 22"/>
          <p:cNvGrpSpPr/>
          <p:nvPr/>
        </p:nvGrpSpPr>
        <p:grpSpPr>
          <a:xfrm>
            <a:off x="8443041" y="480849"/>
            <a:ext cx="221456" cy="114300"/>
            <a:chOff x="3867150" y="1504950"/>
            <a:chExt cx="295275" cy="152400"/>
          </a:xfrm>
        </p:grpSpPr>
        <p:cxnSp>
          <p:nvCxnSpPr>
            <p:cNvPr id="24" name="直接连接符 23"/>
            <p:cNvCxnSpPr/>
            <p:nvPr/>
          </p:nvCxnSpPr>
          <p:spPr>
            <a:xfrm>
              <a:off x="3867150" y="15049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67150" y="15811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867150" y="16573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ransition spd="slow" advTm="3000"/>
  <p:timing>
    <p:tnLst>
      <p:par>
        <p:cTn id="1" dur="indefinite" restart="never" nodeType="tmRoot"/>
      </p:par>
    </p:tnLst>
    <p:bldLst>
      <p:bldP spid="7" grpId="0"/>
      <p:bldP spid="12"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25"/>
          <p:cNvSpPr txBox="1"/>
          <p:nvPr/>
        </p:nvSpPr>
        <p:spPr>
          <a:xfrm>
            <a:off x="4206462" y="-78689"/>
            <a:ext cx="726440" cy="46037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smtClean="0">
                <a:solidFill>
                  <a:schemeClr val="tx1">
                    <a:lumMod val="50000"/>
                    <a:lumOff val="50000"/>
                  </a:schemeClr>
                </a:solidFill>
                <a:cs typeface="+mn-ea"/>
                <a:sym typeface="+mn-lt"/>
              </a:rPr>
              <a:t>THREE</a:t>
            </a:r>
            <a:endParaRPr lang="en-US" altLang="zh-CN" sz="1600" b="1" dirty="0">
              <a:solidFill>
                <a:schemeClr val="tx1">
                  <a:lumMod val="50000"/>
                  <a:lumOff val="50000"/>
                </a:schemeClr>
              </a:solidFill>
              <a:cs typeface="+mn-ea"/>
              <a:sym typeface="+mn-lt"/>
            </a:endParaRPr>
          </a:p>
        </p:txBody>
      </p:sp>
      <p:grpSp>
        <p:nvGrpSpPr>
          <p:cNvPr id="116" name="组合 115"/>
          <p:cNvGrpSpPr/>
          <p:nvPr/>
        </p:nvGrpSpPr>
        <p:grpSpPr>
          <a:xfrm>
            <a:off x="621030" y="1122680"/>
            <a:ext cx="7779046" cy="3557270"/>
            <a:chOff x="1030515" y="2099523"/>
            <a:chExt cx="3050157" cy="3379680"/>
          </a:xfrm>
        </p:grpSpPr>
        <p:grpSp>
          <p:nvGrpSpPr>
            <p:cNvPr id="131" name="组合 130"/>
            <p:cNvGrpSpPr/>
            <p:nvPr/>
          </p:nvGrpSpPr>
          <p:grpSpPr>
            <a:xfrm rot="0">
              <a:off x="1030515" y="2099523"/>
              <a:ext cx="3050157" cy="3379680"/>
              <a:chOff x="247577" y="3140968"/>
              <a:chExt cx="2501993" cy="2772295"/>
            </a:xfrm>
          </p:grpSpPr>
          <p:sp>
            <p:nvSpPr>
              <p:cNvPr id="136" name="矩形: 剪去单角 437"/>
              <p:cNvSpPr/>
              <p:nvPr/>
            </p:nvSpPr>
            <p:spPr>
              <a:xfrm>
                <a:off x="247577" y="3140968"/>
                <a:ext cx="2501992"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7" name="矩形 136"/>
              <p:cNvSpPr/>
              <p:nvPr/>
            </p:nvSpPr>
            <p:spPr>
              <a:xfrm>
                <a:off x="247578" y="5805263"/>
                <a:ext cx="2501992" cy="108000"/>
              </a:xfrm>
              <a:prstGeom prst="rect">
                <a:avLst/>
              </a:prstGeom>
              <a:solidFill>
                <a:schemeClr val="accent1"/>
              </a:solidFill>
              <a:ln w="12700">
                <a:noFill/>
                <a:prstDash val="solid"/>
                <a:round/>
              </a:ln>
              <a:effectLst/>
            </p:spPr>
            <p:txBody>
              <a:bodyPr anchor="ctr"/>
              <a:lstStyle/>
              <a:p>
                <a:pPr algn="ctr"/>
                <a:endParaRPr>
                  <a:cs typeface="+mn-ea"/>
                  <a:sym typeface="+mn-lt"/>
                </a:endParaRPr>
              </a:p>
            </p:txBody>
          </p:sp>
          <p:sp>
            <p:nvSpPr>
              <p:cNvPr id="138" name="任意多边形: 形状 438"/>
              <p:cNvSpPr/>
              <p:nvPr/>
            </p:nvSpPr>
            <p:spPr bwMode="auto">
              <a:xfrm>
                <a:off x="2432704" y="3140968"/>
                <a:ext cx="314116" cy="754686"/>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12700">
                <a:noFill/>
                <a:prstDash val="solid"/>
                <a:round/>
              </a:ln>
              <a:effectLst/>
            </p:spPr>
            <p:txBody>
              <a:bodyPr vert="horz" wrap="square" lIns="121920" tIns="60960" rIns="121920" bIns="60960" anchor="t" anchorCtr="0" compatLnSpc="1">
                <a:normAutofit/>
              </a:bodyPr>
              <a:lstStyle/>
              <a:p>
                <a:pPr lvl="0" algn="r"/>
                <a:r>
                  <a:rPr lang="en-US" altLang="ko-KR" sz="3600" b="1" dirty="0">
                    <a:solidFill>
                      <a:schemeClr val="bg1"/>
                    </a:solidFill>
                    <a:cs typeface="+mn-ea"/>
                    <a:sym typeface="+mn-lt"/>
                  </a:rPr>
                  <a:t>1</a:t>
                </a:r>
                <a:endParaRPr lang="en-US" altLang="ko-KR" sz="3600" b="1" dirty="0">
                  <a:solidFill>
                    <a:schemeClr val="bg1"/>
                  </a:solidFill>
                  <a:cs typeface="+mn-ea"/>
                  <a:sym typeface="+mn-lt"/>
                </a:endParaRPr>
              </a:p>
            </p:txBody>
          </p:sp>
        </p:grpSp>
        <p:grpSp>
          <p:nvGrpSpPr>
            <p:cNvPr id="118" name="组合 117"/>
            <p:cNvGrpSpPr/>
            <p:nvPr/>
          </p:nvGrpSpPr>
          <p:grpSpPr>
            <a:xfrm>
              <a:off x="1261123" y="2428569"/>
              <a:ext cx="1071872" cy="2025274"/>
              <a:chOff x="884174" y="2520990"/>
              <a:chExt cx="1071872" cy="2025274"/>
            </a:xfrm>
          </p:grpSpPr>
          <p:sp>
            <p:nvSpPr>
              <p:cNvPr id="128" name="矩形 127"/>
              <p:cNvSpPr/>
              <p:nvPr/>
            </p:nvSpPr>
            <p:spPr>
              <a:xfrm>
                <a:off x="884174" y="3512813"/>
                <a:ext cx="1071872" cy="1033451"/>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solidFill>
                    <a:cs typeface="+mn-ea"/>
                    <a:sym typeface="+mn-lt"/>
                  </a:rPr>
                  <a:t>法定时限：</a:t>
                </a:r>
                <a:r>
                  <a:rPr lang="en-US" altLang="zh-CN" dirty="0">
                    <a:solidFill>
                      <a:schemeClr val="tx1"/>
                    </a:solidFill>
                    <a:cs typeface="+mn-ea"/>
                    <a:sym typeface="+mn-lt"/>
                  </a:rPr>
                  <a:t>20</a:t>
                </a:r>
                <a:r>
                  <a:rPr lang="zh-CN" altLang="en-US" dirty="0">
                    <a:solidFill>
                      <a:schemeClr val="tx1"/>
                    </a:solidFill>
                    <a:cs typeface="+mn-ea"/>
                    <a:sym typeface="+mn-lt"/>
                  </a:rPr>
                  <a:t>个工作日</a:t>
                </a:r>
                <a:endParaRPr lang="zh-CN" altLang="en-US" dirty="0">
                  <a:solidFill>
                    <a:schemeClr val="tx1"/>
                  </a:solidFill>
                  <a:cs typeface="+mn-ea"/>
                  <a:sym typeface="+mn-lt"/>
                </a:endParaRPr>
              </a:p>
              <a:p>
                <a:pPr>
                  <a:lnSpc>
                    <a:spcPct val="120000"/>
                  </a:lnSpc>
                </a:pPr>
                <a:r>
                  <a:rPr lang="zh-CN" altLang="en-US" dirty="0">
                    <a:solidFill>
                      <a:schemeClr val="tx1"/>
                    </a:solidFill>
                    <a:cs typeface="+mn-ea"/>
                    <a:sym typeface="+mn-lt"/>
                  </a:rPr>
                  <a:t>承诺时限：</a:t>
                </a:r>
                <a:r>
                  <a:rPr lang="en-US" altLang="zh-CN" dirty="0">
                    <a:solidFill>
                      <a:schemeClr val="tx1"/>
                    </a:solidFill>
                    <a:cs typeface="+mn-ea"/>
                    <a:sym typeface="+mn-lt"/>
                  </a:rPr>
                  <a:t>10</a:t>
                </a:r>
                <a:r>
                  <a:rPr lang="zh-CN" altLang="en-US" dirty="0">
                    <a:solidFill>
                      <a:schemeClr val="tx1"/>
                    </a:solidFill>
                    <a:cs typeface="+mn-ea"/>
                    <a:sym typeface="+mn-lt"/>
                  </a:rPr>
                  <a:t>个工作日</a:t>
                </a:r>
                <a:endParaRPr lang="zh-CN" altLang="en-US" dirty="0">
                  <a:solidFill>
                    <a:schemeClr val="tx1"/>
                  </a:solidFill>
                  <a:cs typeface="+mn-ea"/>
                  <a:sym typeface="+mn-lt"/>
                </a:endParaRPr>
              </a:p>
              <a:p>
                <a:pPr>
                  <a:lnSpc>
                    <a:spcPct val="120000"/>
                  </a:lnSpc>
                </a:pPr>
                <a:r>
                  <a:rPr lang="zh-CN" altLang="en-US" dirty="0">
                    <a:solidFill>
                      <a:schemeClr val="tx1"/>
                    </a:solidFill>
                    <a:cs typeface="+mn-ea"/>
                    <a:sym typeface="+mn-lt"/>
                  </a:rPr>
                  <a:t>优化时限：</a:t>
                </a:r>
                <a:r>
                  <a:rPr lang="en-US" altLang="zh-CN" dirty="0">
                    <a:solidFill>
                      <a:schemeClr val="tx1"/>
                    </a:solidFill>
                    <a:cs typeface="+mn-ea"/>
                    <a:sym typeface="+mn-lt"/>
                  </a:rPr>
                  <a:t>5</a:t>
                </a:r>
                <a:r>
                  <a:rPr lang="zh-CN" altLang="en-US" dirty="0">
                    <a:solidFill>
                      <a:schemeClr val="tx1"/>
                    </a:solidFill>
                    <a:cs typeface="+mn-ea"/>
                    <a:sym typeface="+mn-lt"/>
                  </a:rPr>
                  <a:t>个工作日</a:t>
                </a:r>
                <a:endParaRPr lang="zh-CN" altLang="en-US" dirty="0">
                  <a:solidFill>
                    <a:schemeClr val="tx1"/>
                  </a:solidFill>
                  <a:cs typeface="+mn-ea"/>
                  <a:sym typeface="+mn-lt"/>
                </a:endParaRPr>
              </a:p>
            </p:txBody>
          </p:sp>
          <p:sp>
            <p:nvSpPr>
              <p:cNvPr id="129" name="矩形 128"/>
              <p:cNvSpPr/>
              <p:nvPr/>
            </p:nvSpPr>
            <p:spPr>
              <a:xfrm>
                <a:off x="1176232" y="2520990"/>
                <a:ext cx="718067" cy="507374"/>
              </a:xfrm>
              <a:prstGeom prst="rect">
                <a:avLst/>
              </a:prstGeom>
            </p:spPr>
            <p:txBody>
              <a:bodyPr wrap="square">
                <a:spAutoFit/>
                <a:scene3d>
                  <a:camera prst="orthographicFront"/>
                  <a:lightRig rig="threePt" dir="t"/>
                </a:scene3d>
                <a:sp3d contourW="12700"/>
              </a:bodyPr>
              <a:lstStyle/>
              <a:p>
                <a:pPr algn="l">
                  <a:lnSpc>
                    <a:spcPct val="120000"/>
                  </a:lnSpc>
                </a:pPr>
                <a:r>
                  <a:rPr lang="zh-CN" altLang="zh-CN" sz="2400" dirty="0">
                    <a:solidFill>
                      <a:schemeClr val="tx1"/>
                    </a:solidFill>
                    <a:latin typeface="方正小标宋简体" panose="03000509000000000000" charset="-122"/>
                    <a:ea typeface="方正小标宋简体" panose="03000509000000000000" charset="-122"/>
                    <a:cs typeface="+mn-ea"/>
                    <a:sym typeface="+mn-lt"/>
                  </a:rPr>
                  <a:t>审 批 时 限</a:t>
                </a:r>
                <a:endParaRPr lang="zh-CN" altLang="zh-CN" sz="2400" dirty="0">
                  <a:solidFill>
                    <a:schemeClr val="tx1"/>
                  </a:solidFill>
                  <a:latin typeface="方正小标宋简体" panose="03000509000000000000" charset="-122"/>
                  <a:ea typeface="方正小标宋简体" panose="03000509000000000000" charset="-122"/>
                  <a:cs typeface="+mn-ea"/>
                  <a:sym typeface="+mn-lt"/>
                </a:endParaRPr>
              </a:p>
            </p:txBody>
          </p:sp>
        </p:grpSp>
        <p:sp>
          <p:nvSpPr>
            <p:cNvPr id="123" name="任意多边形: 形状 39"/>
            <p:cNvSpPr/>
            <p:nvPr/>
          </p:nvSpPr>
          <p:spPr>
            <a:xfrm>
              <a:off x="1093757" y="2371610"/>
              <a:ext cx="214374" cy="456094"/>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grpSp>
      <p:sp>
        <p:nvSpPr>
          <p:cNvPr id="40" name="文本框 12"/>
          <p:cNvSpPr txBox="1"/>
          <p:nvPr/>
        </p:nvSpPr>
        <p:spPr>
          <a:xfrm>
            <a:off x="2304415" y="536575"/>
            <a:ext cx="4303395" cy="645160"/>
          </a:xfrm>
          <a:prstGeom prst="rect">
            <a:avLst/>
          </a:prstGeom>
          <a:noFill/>
        </p:spPr>
        <p:txBody>
          <a:bodyPr wrap="none" rtlCol="0">
            <a:spAutoFit/>
            <a:scene3d>
              <a:camera prst="orthographicFront"/>
              <a:lightRig rig="threePt" dir="t"/>
            </a:scene3d>
          </a:bodyPr>
          <a:p>
            <a:pPr algn="l"/>
            <a:r>
              <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rPr>
              <a:t>优化审批流程的建议</a:t>
            </a:r>
            <a:endPar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endParaRPr>
          </a:p>
        </p:txBody>
      </p:sp>
      <p:sp>
        <p:nvSpPr>
          <p:cNvPr id="31" name="MH_Other_1"/>
          <p:cNvSpPr/>
          <p:nvPr>
            <p:custDataLst>
              <p:tags r:id="rId1"/>
            </p:custDataLst>
          </p:nvPr>
        </p:nvSpPr>
        <p:spPr>
          <a:xfrm rot="5400000">
            <a:off x="4485005" y="2312670"/>
            <a:ext cx="301625" cy="1386205"/>
          </a:xfrm>
          <a:prstGeom prst="upArrow">
            <a:avLst/>
          </a:prstGeom>
          <a:solidFill>
            <a:schemeClr val="accent2"/>
          </a:solidFill>
          <a:ln w="25400" cap="flat" cmpd="sng" algn="ctr">
            <a:noFill/>
            <a:prstDash val="solid"/>
          </a:ln>
          <a:effectLst/>
        </p:spPr>
        <p:txBody>
          <a:bodyPr lIns="91360" tIns="45680" rIns="91360" bIns="45680" anchor="ctr"/>
          <a:p>
            <a:pPr algn="ctr">
              <a:defRPr/>
            </a:pPr>
            <a:endParaRPr lang="zh-CN" altLang="en-US" sz="1400" kern="0" dirty="0">
              <a:solidFill>
                <a:sysClr val="window" lastClr="FFFFFF"/>
              </a:solidFill>
              <a:cs typeface="+mn-ea"/>
              <a:sym typeface="+mn-lt"/>
            </a:endParaRPr>
          </a:p>
        </p:txBody>
      </p:sp>
      <p:sp>
        <p:nvSpPr>
          <p:cNvPr id="2" name="文本框 1"/>
          <p:cNvSpPr txBox="1"/>
          <p:nvPr/>
        </p:nvSpPr>
        <p:spPr>
          <a:xfrm>
            <a:off x="5788660" y="2395855"/>
            <a:ext cx="2011680" cy="1476375"/>
          </a:xfrm>
          <a:prstGeom prst="rect">
            <a:avLst/>
          </a:prstGeom>
          <a:noFill/>
        </p:spPr>
        <p:txBody>
          <a:bodyPr wrap="none" rtlCol="0">
            <a:spAutoFit/>
          </a:bodyPr>
          <a:p>
            <a:pPr algn="l"/>
            <a:r>
              <a:rPr lang="zh-CN" altLang="en-US" sz="2400"/>
              <a:t>申请人承诺制</a:t>
            </a:r>
            <a:endParaRPr lang="zh-CN" altLang="en-US" sz="2000"/>
          </a:p>
          <a:p>
            <a:pPr algn="l"/>
            <a:endParaRPr lang="zh-CN" altLang="en-US" sz="2000"/>
          </a:p>
          <a:p>
            <a:pPr algn="l"/>
            <a:r>
              <a:rPr lang="zh-CN" altLang="en-US" sz="2600" b="1">
                <a:solidFill>
                  <a:srgbClr val="FF0000"/>
                </a:solidFill>
              </a:rPr>
              <a:t>当场发证</a:t>
            </a:r>
            <a:endParaRPr lang="zh-CN" altLang="en-US" sz="2000"/>
          </a:p>
          <a:p>
            <a:endParaRPr lang="zh-CN" altLang="en-US" sz="2000"/>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000"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25"/>
          <p:cNvSpPr txBox="1"/>
          <p:nvPr/>
        </p:nvSpPr>
        <p:spPr>
          <a:xfrm>
            <a:off x="4206462" y="-78689"/>
            <a:ext cx="726440" cy="46037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smtClean="0">
                <a:solidFill>
                  <a:schemeClr val="tx1">
                    <a:lumMod val="50000"/>
                    <a:lumOff val="50000"/>
                  </a:schemeClr>
                </a:solidFill>
                <a:cs typeface="+mn-ea"/>
                <a:sym typeface="+mn-lt"/>
              </a:rPr>
              <a:t>THREE</a:t>
            </a:r>
            <a:endParaRPr lang="en-US" altLang="zh-CN" sz="1600" b="1" dirty="0">
              <a:solidFill>
                <a:schemeClr val="tx1">
                  <a:lumMod val="50000"/>
                  <a:lumOff val="50000"/>
                </a:schemeClr>
              </a:solidFill>
              <a:cs typeface="+mn-ea"/>
              <a:sym typeface="+mn-lt"/>
            </a:endParaRPr>
          </a:p>
        </p:txBody>
      </p:sp>
      <p:grpSp>
        <p:nvGrpSpPr>
          <p:cNvPr id="116" name="组合 115"/>
          <p:cNvGrpSpPr/>
          <p:nvPr/>
        </p:nvGrpSpPr>
        <p:grpSpPr>
          <a:xfrm>
            <a:off x="621030" y="1122680"/>
            <a:ext cx="7779046" cy="3557270"/>
            <a:chOff x="1030515" y="2099523"/>
            <a:chExt cx="3050157" cy="3379680"/>
          </a:xfrm>
        </p:grpSpPr>
        <p:grpSp>
          <p:nvGrpSpPr>
            <p:cNvPr id="131" name="组合 130"/>
            <p:cNvGrpSpPr/>
            <p:nvPr/>
          </p:nvGrpSpPr>
          <p:grpSpPr>
            <a:xfrm rot="0">
              <a:off x="1030515" y="2099523"/>
              <a:ext cx="3050157" cy="3379680"/>
              <a:chOff x="247577" y="3140968"/>
              <a:chExt cx="2501993" cy="2772295"/>
            </a:xfrm>
          </p:grpSpPr>
          <p:sp>
            <p:nvSpPr>
              <p:cNvPr id="136" name="矩形: 剪去单角 437"/>
              <p:cNvSpPr/>
              <p:nvPr/>
            </p:nvSpPr>
            <p:spPr>
              <a:xfrm>
                <a:off x="247577" y="3140968"/>
                <a:ext cx="2501992"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7" name="矩形 136"/>
              <p:cNvSpPr/>
              <p:nvPr/>
            </p:nvSpPr>
            <p:spPr>
              <a:xfrm>
                <a:off x="247578" y="5805263"/>
                <a:ext cx="2501992" cy="108000"/>
              </a:xfrm>
              <a:prstGeom prst="rect">
                <a:avLst/>
              </a:prstGeom>
              <a:solidFill>
                <a:schemeClr val="accent1"/>
              </a:solidFill>
              <a:ln w="12700">
                <a:noFill/>
                <a:prstDash val="solid"/>
                <a:round/>
              </a:ln>
              <a:effectLst/>
            </p:spPr>
            <p:txBody>
              <a:bodyPr anchor="ctr"/>
              <a:lstStyle/>
              <a:p>
                <a:pPr algn="ctr"/>
                <a:endParaRPr>
                  <a:cs typeface="+mn-ea"/>
                  <a:sym typeface="+mn-lt"/>
                </a:endParaRPr>
              </a:p>
            </p:txBody>
          </p:sp>
          <p:sp>
            <p:nvSpPr>
              <p:cNvPr id="138" name="任意多边形: 形状 438"/>
              <p:cNvSpPr/>
              <p:nvPr/>
            </p:nvSpPr>
            <p:spPr bwMode="auto">
              <a:xfrm>
                <a:off x="2432704" y="3140968"/>
                <a:ext cx="314116" cy="754686"/>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12700">
                <a:noFill/>
                <a:prstDash val="solid"/>
                <a:round/>
              </a:ln>
              <a:effectLst/>
            </p:spPr>
            <p:txBody>
              <a:bodyPr vert="horz" wrap="square" lIns="121920" tIns="60960" rIns="121920" bIns="60960" anchor="t" anchorCtr="0" compatLnSpc="1">
                <a:normAutofit/>
              </a:bodyPr>
              <a:lstStyle/>
              <a:p>
                <a:pPr lvl="0" algn="r"/>
                <a:r>
                  <a:rPr lang="en-US" altLang="ko-KR" sz="3600" b="1" dirty="0">
                    <a:solidFill>
                      <a:schemeClr val="bg1"/>
                    </a:solidFill>
                    <a:cs typeface="+mn-ea"/>
                    <a:sym typeface="+mn-lt"/>
                  </a:rPr>
                  <a:t>2</a:t>
                </a:r>
                <a:endParaRPr lang="en-US" altLang="ko-KR" sz="3600" b="1" dirty="0">
                  <a:solidFill>
                    <a:schemeClr val="bg1"/>
                  </a:solidFill>
                  <a:cs typeface="+mn-ea"/>
                  <a:sym typeface="+mn-lt"/>
                </a:endParaRPr>
              </a:p>
            </p:txBody>
          </p:sp>
        </p:grpSp>
        <p:grpSp>
          <p:nvGrpSpPr>
            <p:cNvPr id="118" name="组合 117"/>
            <p:cNvGrpSpPr/>
            <p:nvPr/>
          </p:nvGrpSpPr>
          <p:grpSpPr>
            <a:xfrm>
              <a:off x="1266600" y="2379098"/>
              <a:ext cx="2237610" cy="1344149"/>
              <a:chOff x="889651" y="2471519"/>
              <a:chExt cx="2237610" cy="1344149"/>
            </a:xfrm>
          </p:grpSpPr>
          <p:sp>
            <p:nvSpPr>
              <p:cNvPr id="128" name="矩形 127"/>
              <p:cNvSpPr/>
              <p:nvPr/>
            </p:nvSpPr>
            <p:spPr>
              <a:xfrm>
                <a:off x="889651" y="3112222"/>
                <a:ext cx="2237610" cy="703446"/>
              </a:xfrm>
              <a:prstGeom prst="rect">
                <a:avLst/>
              </a:prstGeom>
            </p:spPr>
            <p:txBody>
              <a:bodyPr wrap="square">
                <a:noAutofit/>
                <a:scene3d>
                  <a:camera prst="orthographicFront"/>
                  <a:lightRig rig="threePt" dir="t"/>
                </a:scene3d>
                <a:sp3d contourW="12700"/>
              </a:bodyPr>
              <a:lstStyle/>
              <a:p>
                <a:pPr>
                  <a:lnSpc>
                    <a:spcPct val="120000"/>
                  </a:lnSpc>
                </a:pPr>
                <a:r>
                  <a:rPr lang="en-US"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1.</a:t>
                </a:r>
                <a:r>
                  <a:rPr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食品经营许可新办申请书</a:t>
                </a:r>
                <a:r>
                  <a:rPr lang="zh-CN"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a:t>
                </a:r>
                <a:endParaRPr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r>
                  <a:rPr lang="en-US"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2.</a:t>
                </a:r>
                <a:r>
                  <a:rPr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法人（负责人）身份证复印件 </a:t>
                </a:r>
                <a:r>
                  <a:rPr lang="zh-CN"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a:t>
                </a:r>
                <a:endParaRPr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endParaRPr lang="en-US" sz="14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endParaRPr lang="zh-CN" sz="14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p:txBody>
          </p:sp>
          <p:sp>
            <p:nvSpPr>
              <p:cNvPr id="129" name="矩形 128"/>
              <p:cNvSpPr/>
              <p:nvPr/>
            </p:nvSpPr>
            <p:spPr>
              <a:xfrm>
                <a:off x="1114733" y="2471519"/>
                <a:ext cx="718067" cy="507374"/>
              </a:xfrm>
              <a:prstGeom prst="rect">
                <a:avLst/>
              </a:prstGeom>
            </p:spPr>
            <p:txBody>
              <a:bodyPr wrap="square">
                <a:spAutoFit/>
                <a:scene3d>
                  <a:camera prst="orthographicFront"/>
                  <a:lightRig rig="threePt" dir="t"/>
                </a:scene3d>
                <a:sp3d contourW="12700"/>
              </a:bodyPr>
              <a:lstStyle/>
              <a:p>
                <a:pPr algn="l">
                  <a:lnSpc>
                    <a:spcPct val="120000"/>
                  </a:lnSpc>
                </a:pPr>
                <a:r>
                  <a:rPr lang="zh-CN" altLang="zh-CN" sz="2400" dirty="0">
                    <a:solidFill>
                      <a:schemeClr val="tx1"/>
                    </a:solidFill>
                    <a:latin typeface="方正小标宋简体" panose="03000509000000000000" charset="-122"/>
                    <a:ea typeface="方正小标宋简体" panose="03000509000000000000" charset="-122"/>
                    <a:cs typeface="+mn-ea"/>
                    <a:sym typeface="+mn-lt"/>
                  </a:rPr>
                  <a:t>申 请 材 料</a:t>
                </a:r>
                <a:endParaRPr lang="zh-CN" altLang="zh-CN" sz="2400" dirty="0">
                  <a:solidFill>
                    <a:schemeClr val="tx1"/>
                  </a:solidFill>
                  <a:latin typeface="方正小标宋简体" panose="03000509000000000000" charset="-122"/>
                  <a:ea typeface="方正小标宋简体" panose="03000509000000000000" charset="-122"/>
                  <a:cs typeface="+mn-ea"/>
                  <a:sym typeface="+mn-lt"/>
                </a:endParaRPr>
              </a:p>
            </p:txBody>
          </p:sp>
        </p:grpSp>
      </p:grpSp>
      <p:sp>
        <p:nvSpPr>
          <p:cNvPr id="40" name="文本框 12"/>
          <p:cNvSpPr txBox="1"/>
          <p:nvPr/>
        </p:nvSpPr>
        <p:spPr>
          <a:xfrm>
            <a:off x="2304415" y="536575"/>
            <a:ext cx="4303395" cy="645160"/>
          </a:xfrm>
          <a:prstGeom prst="rect">
            <a:avLst/>
          </a:prstGeom>
          <a:noFill/>
        </p:spPr>
        <p:txBody>
          <a:bodyPr wrap="none" rtlCol="0">
            <a:spAutoFit/>
            <a:scene3d>
              <a:camera prst="orthographicFront"/>
              <a:lightRig rig="threePt" dir="t"/>
            </a:scene3d>
          </a:bodyPr>
          <a:p>
            <a:pPr algn="l"/>
            <a:r>
              <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rPr>
              <a:t>优化审批流程的建议</a:t>
            </a:r>
            <a:endPar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endParaRPr>
          </a:p>
        </p:txBody>
      </p:sp>
      <p:sp>
        <p:nvSpPr>
          <p:cNvPr id="121" name="任意多边形: 形状 43"/>
          <p:cNvSpPr/>
          <p:nvPr/>
        </p:nvSpPr>
        <p:spPr>
          <a:xfrm>
            <a:off x="900430" y="1305560"/>
            <a:ext cx="488950" cy="488315"/>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 name="文本框 2"/>
          <p:cNvSpPr txBox="1"/>
          <p:nvPr/>
        </p:nvSpPr>
        <p:spPr>
          <a:xfrm>
            <a:off x="1223010" y="2942590"/>
            <a:ext cx="5916295" cy="1565910"/>
          </a:xfrm>
          <a:prstGeom prst="rect">
            <a:avLst/>
          </a:prstGeom>
          <a:noFill/>
        </p:spPr>
        <p:txBody>
          <a:bodyPr wrap="square" rtlCol="0">
            <a:spAutoFit/>
          </a:bodyPr>
          <a:p>
            <a:pPr>
              <a:lnSpc>
                <a:spcPct val="120000"/>
              </a:lnSpc>
            </a:pPr>
            <a:r>
              <a:rPr lang="en-US" sz="1600" dirty="0">
                <a:latin typeface="方正小标宋简体" panose="03000509000000000000" charset="-122"/>
                <a:ea typeface="方正小标宋简体" panose="03000509000000000000" charset="-122"/>
                <a:cs typeface="方正小标宋简体" panose="03000509000000000000" charset="-122"/>
                <a:sym typeface="+mn-lt"/>
              </a:rPr>
              <a:t>3.</a:t>
            </a:r>
            <a:r>
              <a:rPr sz="1600" dirty="0">
                <a:latin typeface="方正小标宋简体" panose="03000509000000000000" charset="-122"/>
                <a:ea typeface="方正小标宋简体" panose="03000509000000000000" charset="-122"/>
                <a:cs typeface="方正小标宋简体" panose="03000509000000000000" charset="-122"/>
                <a:sym typeface="+mn-lt"/>
              </a:rPr>
              <a:t>营业执照或者其他主体资格证明文件复印件</a:t>
            </a:r>
            <a:r>
              <a:rPr lang="zh-CN" sz="1600" dirty="0">
                <a:latin typeface="方正小标宋简体" panose="03000509000000000000" charset="-122"/>
                <a:ea typeface="方正小标宋简体" panose="03000509000000000000" charset="-122"/>
                <a:cs typeface="方正小标宋简体" panose="03000509000000000000" charset="-122"/>
                <a:sym typeface="+mn-lt"/>
              </a:rPr>
              <a:t>。</a:t>
            </a:r>
            <a:endParaRPr sz="16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r>
              <a:rPr lang="en-US" sz="1600" dirty="0">
                <a:latin typeface="方正小标宋简体" panose="03000509000000000000" charset="-122"/>
                <a:ea typeface="方正小标宋简体" panose="03000509000000000000" charset="-122"/>
                <a:cs typeface="方正小标宋简体" panose="03000509000000000000" charset="-122"/>
                <a:sym typeface="+mn-lt"/>
              </a:rPr>
              <a:t>4.</a:t>
            </a:r>
            <a:r>
              <a:rPr sz="1600" dirty="0">
                <a:latin typeface="方正小标宋简体" panose="03000509000000000000" charset="-122"/>
                <a:ea typeface="方正小标宋简体" panose="03000509000000000000" charset="-122"/>
                <a:cs typeface="方正小标宋简体" panose="03000509000000000000" charset="-122"/>
                <a:sym typeface="+mn-lt"/>
              </a:rPr>
              <a:t>与食品经营相适应的经营场所设备设施空间布局平面图和操作流程图</a:t>
            </a:r>
            <a:r>
              <a:rPr lang="zh-CN" sz="1600" dirty="0">
                <a:latin typeface="方正小标宋简体" panose="03000509000000000000" charset="-122"/>
                <a:ea typeface="方正小标宋简体" panose="03000509000000000000" charset="-122"/>
                <a:cs typeface="方正小标宋简体" panose="03000509000000000000" charset="-122"/>
                <a:sym typeface="+mn-lt"/>
              </a:rPr>
              <a:t>。</a:t>
            </a:r>
            <a:endParaRPr sz="16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r>
              <a:rPr lang="en-US" sz="1600" dirty="0">
                <a:latin typeface="方正小标宋简体" panose="03000509000000000000" charset="-122"/>
                <a:ea typeface="方正小标宋简体" panose="03000509000000000000" charset="-122"/>
                <a:cs typeface="方正小标宋简体" panose="03000509000000000000" charset="-122"/>
                <a:sym typeface="+mn-lt"/>
              </a:rPr>
              <a:t>5.</a:t>
            </a:r>
            <a:r>
              <a:rPr sz="1600" dirty="0">
                <a:latin typeface="方正小标宋简体" panose="03000509000000000000" charset="-122"/>
                <a:ea typeface="方正小标宋简体" panose="03000509000000000000" charset="-122"/>
                <a:cs typeface="方正小标宋简体" panose="03000509000000000000" charset="-122"/>
                <a:sym typeface="+mn-lt"/>
              </a:rPr>
              <a:t>经营直接入口食品要求食品经营从业人员健康体检合格证明</a:t>
            </a:r>
            <a:endParaRPr sz="16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r>
              <a:rPr lang="en-US" sz="1600" dirty="0">
                <a:latin typeface="方正小标宋简体" panose="03000509000000000000" charset="-122"/>
                <a:ea typeface="方正小标宋简体" panose="03000509000000000000" charset="-122"/>
                <a:cs typeface="方正小标宋简体" panose="03000509000000000000" charset="-122"/>
                <a:sym typeface="+mn-lt"/>
              </a:rPr>
              <a:t>6.</a:t>
            </a:r>
            <a:r>
              <a:rPr sz="1600" dirty="0">
                <a:latin typeface="方正小标宋简体" panose="03000509000000000000" charset="-122"/>
                <a:ea typeface="方正小标宋简体" panose="03000509000000000000" charset="-122"/>
                <a:cs typeface="方正小标宋简体" panose="03000509000000000000" charset="-122"/>
                <a:sym typeface="+mn-lt"/>
              </a:rPr>
              <a:t>食品安全管理制度</a:t>
            </a:r>
            <a:r>
              <a:rPr lang="zh-CN" sz="1600" dirty="0">
                <a:latin typeface="方正小标宋简体" panose="03000509000000000000" charset="-122"/>
                <a:ea typeface="方正小标宋简体" panose="03000509000000000000" charset="-122"/>
                <a:cs typeface="方正小标宋简体" panose="03000509000000000000" charset="-122"/>
                <a:sym typeface="+mn-lt"/>
              </a:rPr>
              <a:t>。</a:t>
            </a:r>
            <a:endParaRPr lang="zh-CN" altLang="en-US" sz="1600" dirty="0">
              <a:latin typeface="方正小标宋简体" panose="03000509000000000000" charset="-122"/>
              <a:ea typeface="方正小标宋简体" panose="03000509000000000000" charset="-122"/>
              <a:cs typeface="方正小标宋简体" panose="03000509000000000000" charset="-122"/>
              <a:sym typeface="+mn-lt"/>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25"/>
          <p:cNvSpPr txBox="1"/>
          <p:nvPr/>
        </p:nvSpPr>
        <p:spPr>
          <a:xfrm>
            <a:off x="4206462" y="-78689"/>
            <a:ext cx="726440" cy="46037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smtClean="0">
                <a:solidFill>
                  <a:schemeClr val="tx1">
                    <a:lumMod val="50000"/>
                    <a:lumOff val="50000"/>
                  </a:schemeClr>
                </a:solidFill>
                <a:cs typeface="+mn-ea"/>
                <a:sym typeface="+mn-lt"/>
              </a:rPr>
              <a:t>THREE</a:t>
            </a:r>
            <a:endParaRPr lang="en-US" altLang="zh-CN" sz="1600" b="1" dirty="0">
              <a:solidFill>
                <a:schemeClr val="tx1">
                  <a:lumMod val="50000"/>
                  <a:lumOff val="50000"/>
                </a:schemeClr>
              </a:solidFill>
              <a:cs typeface="+mn-ea"/>
              <a:sym typeface="+mn-lt"/>
            </a:endParaRPr>
          </a:p>
        </p:txBody>
      </p:sp>
      <p:grpSp>
        <p:nvGrpSpPr>
          <p:cNvPr id="116" name="组合 115"/>
          <p:cNvGrpSpPr/>
          <p:nvPr/>
        </p:nvGrpSpPr>
        <p:grpSpPr>
          <a:xfrm>
            <a:off x="612775" y="1122680"/>
            <a:ext cx="7787301" cy="3557270"/>
            <a:chOff x="1027278" y="2099523"/>
            <a:chExt cx="3053394" cy="3379680"/>
          </a:xfrm>
        </p:grpSpPr>
        <p:grpSp>
          <p:nvGrpSpPr>
            <p:cNvPr id="131" name="组合 130"/>
            <p:cNvGrpSpPr/>
            <p:nvPr/>
          </p:nvGrpSpPr>
          <p:grpSpPr>
            <a:xfrm rot="0">
              <a:off x="1027278" y="2099523"/>
              <a:ext cx="3053394" cy="3379680"/>
              <a:chOff x="244922" y="3140968"/>
              <a:chExt cx="2504648" cy="2772295"/>
            </a:xfrm>
          </p:grpSpPr>
          <p:sp>
            <p:nvSpPr>
              <p:cNvPr id="136" name="矩形: 剪去单角 437"/>
              <p:cNvSpPr/>
              <p:nvPr/>
            </p:nvSpPr>
            <p:spPr>
              <a:xfrm>
                <a:off x="244922" y="3140968"/>
                <a:ext cx="2501992"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7" name="矩形 136"/>
              <p:cNvSpPr/>
              <p:nvPr/>
            </p:nvSpPr>
            <p:spPr>
              <a:xfrm>
                <a:off x="247578" y="5805263"/>
                <a:ext cx="2501992" cy="108000"/>
              </a:xfrm>
              <a:prstGeom prst="rect">
                <a:avLst/>
              </a:prstGeom>
              <a:solidFill>
                <a:schemeClr val="accent1"/>
              </a:solidFill>
              <a:ln w="12700">
                <a:noFill/>
                <a:prstDash val="solid"/>
                <a:round/>
              </a:ln>
              <a:effectLst/>
            </p:spPr>
            <p:txBody>
              <a:bodyPr anchor="ctr"/>
              <a:lstStyle/>
              <a:p>
                <a:pPr algn="ctr"/>
                <a:endParaRPr>
                  <a:cs typeface="+mn-ea"/>
                  <a:sym typeface="+mn-lt"/>
                </a:endParaRPr>
              </a:p>
            </p:txBody>
          </p:sp>
          <p:sp>
            <p:nvSpPr>
              <p:cNvPr id="138" name="任意多边形: 形状 438"/>
              <p:cNvSpPr/>
              <p:nvPr/>
            </p:nvSpPr>
            <p:spPr bwMode="auto">
              <a:xfrm>
                <a:off x="2432704" y="3140968"/>
                <a:ext cx="314116" cy="754686"/>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12700">
                <a:noFill/>
                <a:prstDash val="solid"/>
                <a:round/>
              </a:ln>
              <a:effectLst/>
            </p:spPr>
            <p:txBody>
              <a:bodyPr vert="horz" wrap="square" lIns="121920" tIns="60960" rIns="121920" bIns="60960" anchor="t" anchorCtr="0" compatLnSpc="1">
                <a:normAutofit/>
              </a:bodyPr>
              <a:lstStyle/>
              <a:p>
                <a:pPr lvl="0" algn="r"/>
                <a:r>
                  <a:rPr lang="en-US" altLang="ko-KR" sz="3600" b="1" dirty="0">
                    <a:solidFill>
                      <a:schemeClr val="bg1"/>
                    </a:solidFill>
                    <a:cs typeface="+mn-ea"/>
                    <a:sym typeface="+mn-lt"/>
                  </a:rPr>
                  <a:t>3</a:t>
                </a:r>
                <a:endParaRPr lang="en-US" altLang="ko-KR" sz="3600" b="1" dirty="0">
                  <a:solidFill>
                    <a:schemeClr val="bg1"/>
                  </a:solidFill>
                  <a:cs typeface="+mn-ea"/>
                  <a:sym typeface="+mn-lt"/>
                </a:endParaRPr>
              </a:p>
            </p:txBody>
          </p:sp>
        </p:grpSp>
        <p:grpSp>
          <p:nvGrpSpPr>
            <p:cNvPr id="118" name="组合 117"/>
            <p:cNvGrpSpPr/>
            <p:nvPr/>
          </p:nvGrpSpPr>
          <p:grpSpPr>
            <a:xfrm>
              <a:off x="1283282" y="2379098"/>
              <a:ext cx="2237610" cy="2242460"/>
              <a:chOff x="906333" y="2471519"/>
              <a:chExt cx="2237610" cy="2242460"/>
            </a:xfrm>
          </p:grpSpPr>
          <p:sp>
            <p:nvSpPr>
              <p:cNvPr id="128" name="矩形 127"/>
              <p:cNvSpPr/>
              <p:nvPr/>
            </p:nvSpPr>
            <p:spPr>
              <a:xfrm>
                <a:off x="906333" y="3365003"/>
                <a:ext cx="2237610" cy="1348976"/>
              </a:xfrm>
              <a:prstGeom prst="rect">
                <a:avLst/>
              </a:prstGeom>
            </p:spPr>
            <p:txBody>
              <a:bodyPr wrap="square">
                <a:spAutoFit/>
                <a:scene3d>
                  <a:camera prst="orthographicFront"/>
                  <a:lightRig rig="threePt" dir="t"/>
                </a:scene3d>
                <a:sp3d contourW="12700"/>
              </a:bodyPr>
              <a:lstStyle/>
              <a:p>
                <a:pPr>
                  <a:lnSpc>
                    <a:spcPct val="120000"/>
                  </a:lnSpc>
                </a:pPr>
                <a:r>
                  <a:rPr lang="en-US"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1.</a:t>
                </a:r>
                <a:r>
                  <a:rPr lang="zh-CN" altLang="en-US"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全程电子化，完全实现</a:t>
                </a:r>
                <a:r>
                  <a:rPr lang="zh-CN" altLang="en-US"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不见面</a:t>
                </a:r>
                <a:r>
                  <a:rPr lang="zh-CN" altLang="en-US"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审批。</a:t>
                </a:r>
                <a:endParaRPr lang="zh-CN" altLang="en-US"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endParaRPr lang="zh-CN" altLang="en-US"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r>
                  <a:rPr lang="en-US" altLang="zh-CN"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2.发放食品</a:t>
                </a:r>
                <a:r>
                  <a:rPr lang="zh-CN" altLang="en-US"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经营</a:t>
                </a:r>
                <a:r>
                  <a:rPr lang="en-US" altLang="zh-CN"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许可</a:t>
                </a:r>
                <a:r>
                  <a:rPr lang="en-US" altLang="zh-CN" dirty="0">
                    <a:solidFill>
                      <a:srgbClr val="FF0000"/>
                    </a:solidFill>
                    <a:latin typeface="方正小标宋简体" panose="03000509000000000000" charset="-122"/>
                    <a:ea typeface="方正小标宋简体" panose="03000509000000000000" charset="-122"/>
                    <a:cs typeface="方正小标宋简体" panose="03000509000000000000" charset="-122"/>
                    <a:sym typeface="+mn-lt"/>
                  </a:rPr>
                  <a:t>电子证书</a:t>
                </a:r>
                <a:r>
                  <a:rPr lang="zh-CN" altLang="en-US"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a:t>
                </a:r>
                <a:endParaRPr lang="en-US" altLang="zh-CN"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20000"/>
                  </a:lnSpc>
                </a:pPr>
                <a:endParaRPr lang="en-US" altLang="zh-CN"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p:txBody>
          </p:sp>
          <p:sp>
            <p:nvSpPr>
              <p:cNvPr id="129" name="矩形 128"/>
              <p:cNvSpPr/>
              <p:nvPr/>
            </p:nvSpPr>
            <p:spPr>
              <a:xfrm>
                <a:off x="1114733" y="2471519"/>
                <a:ext cx="718067" cy="507374"/>
              </a:xfrm>
              <a:prstGeom prst="rect">
                <a:avLst/>
              </a:prstGeom>
            </p:spPr>
            <p:txBody>
              <a:bodyPr wrap="square">
                <a:spAutoFit/>
                <a:scene3d>
                  <a:camera prst="orthographicFront"/>
                  <a:lightRig rig="threePt" dir="t"/>
                </a:scene3d>
                <a:sp3d contourW="12700"/>
              </a:bodyPr>
              <a:lstStyle/>
              <a:p>
                <a:pPr algn="l">
                  <a:lnSpc>
                    <a:spcPct val="120000"/>
                  </a:lnSpc>
                </a:pPr>
                <a:r>
                  <a:rPr lang="zh-CN" altLang="zh-CN" sz="2400" dirty="0">
                    <a:solidFill>
                      <a:schemeClr val="tx1"/>
                    </a:solidFill>
                    <a:latin typeface="方正小标宋简体" panose="03000509000000000000" charset="-122"/>
                    <a:ea typeface="方正小标宋简体" panose="03000509000000000000" charset="-122"/>
                    <a:cs typeface="+mn-ea"/>
                    <a:sym typeface="+mn-lt"/>
                  </a:rPr>
                  <a:t>办 理 流 程</a:t>
                </a:r>
                <a:endParaRPr lang="zh-CN" altLang="zh-CN" sz="2400" dirty="0">
                  <a:solidFill>
                    <a:schemeClr val="tx1"/>
                  </a:solidFill>
                  <a:latin typeface="方正小标宋简体" panose="03000509000000000000" charset="-122"/>
                  <a:ea typeface="方正小标宋简体" panose="03000509000000000000" charset="-122"/>
                  <a:cs typeface="+mn-ea"/>
                  <a:sym typeface="+mn-lt"/>
                </a:endParaRPr>
              </a:p>
            </p:txBody>
          </p:sp>
        </p:grpSp>
      </p:grpSp>
      <p:sp>
        <p:nvSpPr>
          <p:cNvPr id="40" name="文本框 12"/>
          <p:cNvSpPr txBox="1"/>
          <p:nvPr/>
        </p:nvSpPr>
        <p:spPr>
          <a:xfrm>
            <a:off x="2304415" y="536575"/>
            <a:ext cx="4303395" cy="645160"/>
          </a:xfrm>
          <a:prstGeom prst="rect">
            <a:avLst/>
          </a:prstGeom>
          <a:noFill/>
        </p:spPr>
        <p:txBody>
          <a:bodyPr wrap="none" rtlCol="0">
            <a:spAutoFit/>
            <a:scene3d>
              <a:camera prst="orthographicFront"/>
              <a:lightRig rig="threePt" dir="t"/>
            </a:scene3d>
          </a:bodyPr>
          <a:p>
            <a:pPr algn="l"/>
            <a:r>
              <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rPr>
              <a:t>优化审批流程的建议</a:t>
            </a:r>
            <a:endPar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endParaRPr>
          </a:p>
        </p:txBody>
      </p:sp>
      <p:sp>
        <p:nvSpPr>
          <p:cNvPr id="122" name="任意多边形: 形状 41"/>
          <p:cNvSpPr/>
          <p:nvPr/>
        </p:nvSpPr>
        <p:spPr>
          <a:xfrm>
            <a:off x="1053465" y="1416685"/>
            <a:ext cx="406400" cy="403860"/>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chemeClr val="accent1"/>
          </a:solidFill>
          <a:ln w="12700" cap="flat">
            <a:noFill/>
            <a:miter lim="400000"/>
          </a:ln>
          <a:effectLst/>
        </p:spPr>
        <p:txBody>
          <a:bodyPr anchor="ctr"/>
          <a:p>
            <a:pPr algn="ctr"/>
            <a:endParaRPr>
              <a:cs typeface="+mn-ea"/>
              <a:sym typeface="+mn-lt"/>
            </a:endParaRPr>
          </a:p>
        </p:txBody>
      </p:sp>
    </p:spTree>
  </p:cSld>
  <p:clrMapOvr>
    <a:masterClrMapping/>
  </p:clrMapOvr>
  <p:transition spd="slow" advTm="300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PT改稿\商务\cfefe10b203586576ad816271e65b14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4627" y="-236562"/>
            <a:ext cx="4282100" cy="626469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767083" y="2405466"/>
            <a:ext cx="4824536" cy="605790"/>
          </a:xfrm>
          <a:prstGeom prst="rect">
            <a:avLst/>
          </a:prstGeom>
          <a:noFill/>
        </p:spPr>
        <p:txBody>
          <a:bodyPr wrap="square" lIns="68519" tIns="34289" rIns="68519" bIns="34289" rtlCol="0">
            <a:spAutoFit/>
            <a:scene3d>
              <a:camera prst="orthographicFront"/>
              <a:lightRig rig="harsh" dir="t"/>
            </a:scene3d>
            <a:sp3d extrusionH="57150" prstMaterial="matte">
              <a:bevelT w="63500" h="12700" prst="angle"/>
              <a:contourClr>
                <a:schemeClr val="bg1">
                  <a:lumMod val="65000"/>
                </a:schemeClr>
              </a:contourClr>
            </a:sp3d>
          </a:bodyPr>
          <a:lstStyle/>
          <a:p>
            <a:pPr algn="r">
              <a:lnSpc>
                <a:spcPts val="4200"/>
              </a:lnSpc>
              <a:spcBef>
                <a:spcPct val="20000"/>
              </a:spcBef>
            </a:pPr>
            <a:r>
              <a:rPr lang="zh-CN" altLang="en-US" sz="6000" b="1" dirty="0">
                <a:ln/>
                <a:solidFill>
                  <a:schemeClr val="accent3"/>
                </a:solidFill>
                <a:effectLst>
                  <a:reflection blurRad="6350" stA="53000" endA="300" endPos="35500" dir="5400000" sy="-90000" algn="bl" rotWithShape="0"/>
                </a:effectLst>
                <a:latin typeface="方正小标宋简体" panose="03000509000000000000" charset="-122"/>
                <a:ea typeface="方正小标宋简体" panose="03000509000000000000" charset="-122"/>
                <a:cs typeface="+mn-ea"/>
                <a:sym typeface="+mn-lt"/>
              </a:rPr>
              <a:t>谢 谢 大 家 </a:t>
            </a:r>
            <a:r>
              <a:rPr lang="zh-CN" altLang="en-US" sz="6000" b="1" dirty="0">
                <a:ln/>
                <a:solidFill>
                  <a:schemeClr val="accent3"/>
                </a:solidFill>
                <a:effectLst/>
                <a:cs typeface="+mn-ea"/>
                <a:sym typeface="+mn-lt"/>
              </a:rPr>
              <a:t>！</a:t>
            </a:r>
            <a:endParaRPr lang="zh-CN" altLang="en-US" sz="6000" b="1" dirty="0">
              <a:ln/>
              <a:solidFill>
                <a:schemeClr val="accent3"/>
              </a:solidFill>
              <a:effectLst/>
              <a:cs typeface="+mn-ea"/>
              <a:sym typeface="+mn-lt"/>
            </a:endParaRPr>
          </a:p>
        </p:txBody>
      </p:sp>
      <p:grpSp>
        <p:nvGrpSpPr>
          <p:cNvPr id="23" name="组合 22"/>
          <p:cNvGrpSpPr/>
          <p:nvPr/>
        </p:nvGrpSpPr>
        <p:grpSpPr>
          <a:xfrm>
            <a:off x="8413206" y="480849"/>
            <a:ext cx="221456" cy="114300"/>
            <a:chOff x="3867150" y="1504950"/>
            <a:chExt cx="295275" cy="152400"/>
          </a:xfrm>
        </p:grpSpPr>
        <p:cxnSp>
          <p:nvCxnSpPr>
            <p:cNvPr id="24" name="直接连接符 23"/>
            <p:cNvCxnSpPr/>
            <p:nvPr/>
          </p:nvCxnSpPr>
          <p:spPr>
            <a:xfrm>
              <a:off x="3867150" y="15049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67150" y="15811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867150" y="16573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55776" y="508342"/>
            <a:ext cx="1198886" cy="623248"/>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zh-CN" altLang="en-US" sz="3600" b="1" dirty="0">
                <a:solidFill>
                  <a:schemeClr val="accent2"/>
                </a:solidFill>
                <a:cs typeface="+mn-ea"/>
                <a:sym typeface="+mn-lt"/>
              </a:rPr>
              <a:t>目 录</a:t>
            </a:r>
            <a:endParaRPr lang="zh-CN" altLang="en-US" sz="3600" b="1" dirty="0">
              <a:solidFill>
                <a:schemeClr val="accent2"/>
              </a:solidFill>
              <a:cs typeface="+mn-ea"/>
              <a:sym typeface="+mn-lt"/>
            </a:endParaRPr>
          </a:p>
        </p:txBody>
      </p:sp>
      <p:sp>
        <p:nvSpPr>
          <p:cNvPr id="3" name="文本框 2"/>
          <p:cNvSpPr txBox="1"/>
          <p:nvPr/>
        </p:nvSpPr>
        <p:spPr>
          <a:xfrm>
            <a:off x="3839414" y="779322"/>
            <a:ext cx="986366" cy="300080"/>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en-US" altLang="zh-CN" sz="1500" dirty="0">
                <a:solidFill>
                  <a:srgbClr val="595959"/>
                </a:solidFill>
                <a:cs typeface="+mn-ea"/>
                <a:sym typeface="+mn-lt"/>
              </a:rPr>
              <a:t>CONTENTS</a:t>
            </a:r>
            <a:endParaRPr lang="en-US" altLang="zh-CN" sz="1500" dirty="0">
              <a:solidFill>
                <a:srgbClr val="595959"/>
              </a:solidFill>
              <a:cs typeface="+mn-ea"/>
              <a:sym typeface="+mn-lt"/>
            </a:endParaRPr>
          </a:p>
        </p:txBody>
      </p:sp>
      <p:pic>
        <p:nvPicPr>
          <p:cNvPr id="2055" name="Picture 7" descr="E:\PPT改稿\商务\779d2b1e770e1c1eb6c19f318a367f6b.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32240" y="2715766"/>
            <a:ext cx="2907625" cy="302754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组合 24"/>
          <p:cNvGrpSpPr/>
          <p:nvPr/>
        </p:nvGrpSpPr>
        <p:grpSpPr>
          <a:xfrm>
            <a:off x="581175" y="1707654"/>
            <a:ext cx="4459978" cy="706755"/>
            <a:chOff x="6629352" y="1760489"/>
            <a:chExt cx="5946637" cy="942341"/>
          </a:xfrm>
        </p:grpSpPr>
        <p:sp>
          <p:nvSpPr>
            <p:cNvPr id="44" name="文本框 7"/>
            <p:cNvSpPr txBox="1"/>
            <p:nvPr/>
          </p:nvSpPr>
          <p:spPr>
            <a:xfrm>
              <a:off x="7447729" y="1853782"/>
              <a:ext cx="5128260" cy="778087"/>
            </a:xfrm>
            <a:prstGeom prst="rect">
              <a:avLst/>
            </a:prstGeom>
            <a:noFill/>
          </p:spPr>
          <p:txBody>
            <a:bodyPr wrap="none" rtlCol="0">
              <a:spAutoFit/>
            </a:bodyPr>
            <a:lstStyle/>
            <a:p>
              <a:pPr algn="l"/>
              <a:r>
                <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rPr>
                <a:t>餐饮服务许可的分类</a:t>
              </a:r>
              <a:endPar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endParaRPr>
            </a:p>
          </p:txBody>
        </p:sp>
        <p:sp>
          <p:nvSpPr>
            <p:cNvPr id="42" name="文本框 5"/>
            <p:cNvSpPr txBox="1"/>
            <p:nvPr/>
          </p:nvSpPr>
          <p:spPr>
            <a:xfrm>
              <a:off x="6629352" y="1760489"/>
              <a:ext cx="1000760" cy="942341"/>
            </a:xfrm>
            <a:prstGeom prst="rect">
              <a:avLst/>
            </a:prstGeom>
            <a:noFill/>
          </p:spPr>
          <p:txBody>
            <a:bodyPr wrap="none" rtlCol="0">
              <a:spAutoFit/>
              <a:scene3d>
                <a:camera prst="orthographicFront"/>
                <a:lightRig rig="threePt" dir="t"/>
              </a:scene3d>
            </a:bodyPr>
            <a:lstStyle/>
            <a:p>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n-ea"/>
                  <a:sym typeface="+mn-lt"/>
                </a:rPr>
                <a:t>01.</a:t>
              </a:r>
              <a:endPar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n-ea"/>
                <a:sym typeface="+mn-lt"/>
              </a:endParaRPr>
            </a:p>
          </p:txBody>
        </p:sp>
      </p:grpSp>
      <p:grpSp>
        <p:nvGrpSpPr>
          <p:cNvPr id="26" name="组合 25"/>
          <p:cNvGrpSpPr/>
          <p:nvPr/>
        </p:nvGrpSpPr>
        <p:grpSpPr>
          <a:xfrm>
            <a:off x="581175" y="2669419"/>
            <a:ext cx="5299448" cy="706755"/>
            <a:chOff x="6629352" y="2767253"/>
            <a:chExt cx="7065930" cy="942341"/>
          </a:xfrm>
        </p:grpSpPr>
        <p:sp>
          <p:nvSpPr>
            <p:cNvPr id="40" name="文本框 12"/>
            <p:cNvSpPr txBox="1"/>
            <p:nvPr/>
          </p:nvSpPr>
          <p:spPr>
            <a:xfrm>
              <a:off x="7481596" y="2786886"/>
              <a:ext cx="6213686" cy="778087"/>
            </a:xfrm>
            <a:prstGeom prst="rect">
              <a:avLst/>
            </a:prstGeom>
            <a:noFill/>
          </p:spPr>
          <p:txBody>
            <a:bodyPr wrap="none" rtlCol="0">
              <a:spAutoFit/>
              <a:scene3d>
                <a:camera prst="orthographicFront"/>
                <a:lightRig rig="threePt" dir="t"/>
              </a:scene3d>
            </a:bodyPr>
            <a:lstStyle/>
            <a:p>
              <a:pPr algn="l"/>
              <a:r>
                <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rPr>
                <a:t>餐饮服务许可的</a:t>
              </a:r>
              <a:r>
                <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rPr>
                <a:t>现场核查</a:t>
              </a:r>
              <a:endPar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endParaRPr>
            </a:p>
          </p:txBody>
        </p:sp>
        <p:sp>
          <p:nvSpPr>
            <p:cNvPr id="38" name="文本框 10"/>
            <p:cNvSpPr txBox="1"/>
            <p:nvPr/>
          </p:nvSpPr>
          <p:spPr>
            <a:xfrm>
              <a:off x="6629352" y="2767253"/>
              <a:ext cx="1115907" cy="942341"/>
            </a:xfrm>
            <a:prstGeom prst="rect">
              <a:avLst/>
            </a:prstGeom>
            <a:noFill/>
          </p:spPr>
          <p:txBody>
            <a:bodyPr wrap="none" rtlCol="0">
              <a:spAutoFit/>
              <a:scene3d>
                <a:camera prst="orthographicFront"/>
                <a:lightRig rig="threePt" dir="t"/>
              </a:scene3d>
            </a:bodyPr>
            <a:lstStyle/>
            <a:p>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n-ea"/>
                  <a:sym typeface="+mn-lt"/>
                </a:rPr>
                <a:t>02.</a:t>
              </a:r>
              <a:endPar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n-ea"/>
                <a:sym typeface="+mn-lt"/>
              </a:endParaRPr>
            </a:p>
          </p:txBody>
        </p:sp>
      </p:grpSp>
      <p:grpSp>
        <p:nvGrpSpPr>
          <p:cNvPr id="27" name="组合 26"/>
          <p:cNvGrpSpPr/>
          <p:nvPr/>
        </p:nvGrpSpPr>
        <p:grpSpPr>
          <a:xfrm>
            <a:off x="581175" y="3573331"/>
            <a:ext cx="4485378" cy="706755"/>
            <a:chOff x="6629352" y="3774017"/>
            <a:chExt cx="5980504" cy="942341"/>
          </a:xfrm>
        </p:grpSpPr>
        <p:sp>
          <p:nvSpPr>
            <p:cNvPr id="36" name="文本框 17"/>
            <p:cNvSpPr txBox="1"/>
            <p:nvPr/>
          </p:nvSpPr>
          <p:spPr>
            <a:xfrm>
              <a:off x="7481596" y="3793650"/>
              <a:ext cx="5128260" cy="778087"/>
            </a:xfrm>
            <a:prstGeom prst="rect">
              <a:avLst/>
            </a:prstGeom>
            <a:noFill/>
          </p:spPr>
          <p:txBody>
            <a:bodyPr wrap="none" rtlCol="0">
              <a:spAutoFit/>
              <a:scene3d>
                <a:camera prst="orthographicFront"/>
                <a:lightRig rig="threePt" dir="t"/>
              </a:scene3d>
            </a:bodyPr>
            <a:lstStyle/>
            <a:p>
              <a:r>
                <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rPr>
                <a:t>优化审批流程的建议</a:t>
              </a:r>
              <a:endPar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endParaRPr>
            </a:p>
          </p:txBody>
        </p:sp>
        <p:sp>
          <p:nvSpPr>
            <p:cNvPr id="34" name="文本框 15"/>
            <p:cNvSpPr txBox="1"/>
            <p:nvPr/>
          </p:nvSpPr>
          <p:spPr>
            <a:xfrm>
              <a:off x="6629352" y="3774017"/>
              <a:ext cx="1110827" cy="942341"/>
            </a:xfrm>
            <a:prstGeom prst="rect">
              <a:avLst/>
            </a:prstGeom>
            <a:noFill/>
          </p:spPr>
          <p:txBody>
            <a:bodyPr wrap="none" rtlCol="0">
              <a:spAutoFit/>
              <a:scene3d>
                <a:camera prst="orthographicFront"/>
                <a:lightRig rig="threePt" dir="t"/>
              </a:scene3d>
            </a:bodyPr>
            <a:lstStyle/>
            <a:p>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n-ea"/>
                  <a:sym typeface="+mn-lt"/>
                </a:rPr>
                <a:t>03.</a:t>
              </a:r>
              <a:endPar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n-ea"/>
                <a:sym typeface="+mn-lt"/>
              </a:endParaRPr>
            </a:p>
          </p:txBody>
        </p:sp>
      </p:grpSp>
      <p:grpSp>
        <p:nvGrpSpPr>
          <p:cNvPr id="48" name="组合 47"/>
          <p:cNvGrpSpPr/>
          <p:nvPr/>
        </p:nvGrpSpPr>
        <p:grpSpPr>
          <a:xfrm>
            <a:off x="8371033" y="552857"/>
            <a:ext cx="221456" cy="114300"/>
            <a:chOff x="3867150" y="1504950"/>
            <a:chExt cx="295275" cy="152400"/>
          </a:xfrm>
        </p:grpSpPr>
        <p:cxnSp>
          <p:nvCxnSpPr>
            <p:cNvPr id="49" name="直接连接符 48"/>
            <p:cNvCxnSpPr/>
            <p:nvPr/>
          </p:nvCxnSpPr>
          <p:spPr>
            <a:xfrm>
              <a:off x="3867150" y="15049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867150" y="15811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867150" y="16573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3000">
    <p:wheel spokes="1"/>
  </p:transition>
  <p:timing>
    <p:tnLst>
      <p:par>
        <p:cTn id="1" dur="indefinite" restart="never" nodeType="tmRoot"/>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5"/>
          <p:cNvSpPr txBox="1"/>
          <p:nvPr/>
        </p:nvSpPr>
        <p:spPr>
          <a:xfrm>
            <a:off x="4297810" y="-78689"/>
            <a:ext cx="543739" cy="46166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smtClean="0">
                <a:solidFill>
                  <a:schemeClr val="tx1">
                    <a:lumMod val="50000"/>
                    <a:lumOff val="50000"/>
                  </a:schemeClr>
                </a:solidFill>
                <a:cs typeface="+mn-ea"/>
                <a:sym typeface="+mn-lt"/>
              </a:rPr>
              <a:t>ONE</a:t>
            </a:r>
            <a:endParaRPr lang="en-US" altLang="zh-CN" sz="1600" b="1" dirty="0">
              <a:solidFill>
                <a:schemeClr val="tx1">
                  <a:lumMod val="50000"/>
                  <a:lumOff val="50000"/>
                </a:schemeClr>
              </a:solidFill>
              <a:cs typeface="+mn-ea"/>
              <a:sym typeface="+mn-lt"/>
            </a:endParaRPr>
          </a:p>
        </p:txBody>
      </p:sp>
      <p:grpSp>
        <p:nvGrpSpPr>
          <p:cNvPr id="30" name="Group 1"/>
          <p:cNvGrpSpPr/>
          <p:nvPr/>
        </p:nvGrpSpPr>
        <p:grpSpPr>
          <a:xfrm>
            <a:off x="480695" y="1522730"/>
            <a:ext cx="1511935" cy="3202305"/>
            <a:chOff x="1066291" y="2029940"/>
            <a:chExt cx="2269165" cy="3275714"/>
          </a:xfrm>
        </p:grpSpPr>
        <p:sp>
          <p:nvSpPr>
            <p:cNvPr id="31" name="Rounded Rectangle 3"/>
            <p:cNvSpPr/>
            <p:nvPr/>
          </p:nvSpPr>
          <p:spPr>
            <a:xfrm>
              <a:off x="1066291" y="2029940"/>
              <a:ext cx="2269165" cy="3275714"/>
            </a:xfrm>
            <a:prstGeom prst="roundRect">
              <a:avLst>
                <a:gd name="adj" fmla="val 401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cs typeface="+mn-ea"/>
                <a:sym typeface="+mn-lt"/>
              </a:endParaRPr>
            </a:p>
          </p:txBody>
        </p:sp>
        <p:sp>
          <p:nvSpPr>
            <p:cNvPr id="32" name="Rectangle 11"/>
            <p:cNvSpPr/>
            <p:nvPr/>
          </p:nvSpPr>
          <p:spPr>
            <a:xfrm>
              <a:off x="1066291" y="4413813"/>
              <a:ext cx="2269165" cy="436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TextBox 32"/>
            <p:cNvSpPr txBox="1"/>
            <p:nvPr/>
          </p:nvSpPr>
          <p:spPr>
            <a:xfrm>
              <a:off x="2089982" y="2195104"/>
              <a:ext cx="221786" cy="240185"/>
            </a:xfrm>
            <a:prstGeom prst="rect">
              <a:avLst/>
            </a:prstGeom>
            <a:noFill/>
          </p:spPr>
          <p:txBody>
            <a:bodyPr wrap="square" rtlCol="0">
              <a:spAutoFit/>
            </a:bodyPr>
            <a:lstStyle/>
            <a:p>
              <a:pPr algn="ctr"/>
              <a:endParaRPr lang="en-US" sz="700" b="1" dirty="0">
                <a:solidFill>
                  <a:schemeClr val="tx1">
                    <a:lumMod val="85000"/>
                    <a:lumOff val="15000"/>
                  </a:schemeClr>
                </a:solidFill>
                <a:cs typeface="+mn-ea"/>
                <a:sym typeface="+mn-lt"/>
              </a:endParaRPr>
            </a:p>
          </p:txBody>
        </p:sp>
        <p:sp>
          <p:nvSpPr>
            <p:cNvPr id="34" name="Rectangle 19"/>
            <p:cNvSpPr/>
            <p:nvPr/>
          </p:nvSpPr>
          <p:spPr>
            <a:xfrm>
              <a:off x="1258803" y="2147510"/>
              <a:ext cx="1885094" cy="2139639"/>
            </a:xfrm>
            <a:prstGeom prst="rect">
              <a:avLst/>
            </a:prstGeom>
          </p:spPr>
          <p:txBody>
            <a:bodyPr wrap="square">
              <a:spAutoFit/>
            </a:bodyPr>
            <a:lstStyle/>
            <a:p>
              <a:pPr algn="ctr"/>
              <a:r>
                <a:rPr lang="zh-CN" altLang="en-US" sz="1600"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rPr>
                <a:t>特大型餐馆，大型餐馆：</a:t>
              </a:r>
              <a:endParaRPr lang="zh-CN" altLang="en-US" sz="14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endParaRPr>
            </a:p>
            <a:p>
              <a:pPr algn="ctr"/>
              <a:r>
                <a:rPr lang="zh-CN" altLang="en-US" sz="1400" dirty="0">
                  <a:solidFill>
                    <a:schemeClr val="tx1"/>
                  </a:solidFill>
                  <a:latin typeface="方正小标宋简体" panose="03000509000000000000" charset="-122"/>
                  <a:ea typeface="方正小标宋简体" panose="03000509000000000000" charset="-122"/>
                  <a:cs typeface="方正小标宋简体" panose="03000509000000000000" charset="-122"/>
                  <a:sym typeface="+mn-lt"/>
                </a:rPr>
                <a:t>供餐人数300人以上的学校（含托幼机构）食堂，供餐人数500人以上的机关、企事业单位食堂。</a:t>
              </a:r>
              <a:r>
                <a:rPr lang="en-US" sz="1200" dirty="0" smtClean="0">
                  <a:solidFill>
                    <a:schemeClr val="tx1">
                      <a:lumMod val="85000"/>
                      <a:lumOff val="15000"/>
                    </a:schemeClr>
                  </a:solidFill>
                  <a:latin typeface="方正小标宋简体" panose="03000509000000000000" charset="-122"/>
                  <a:ea typeface="方正小标宋简体" panose="03000509000000000000" charset="-122"/>
                  <a:cs typeface="方正小标宋简体" panose="03000509000000000000" charset="-122"/>
                  <a:sym typeface="+mn-lt"/>
                </a:rPr>
                <a:t> </a:t>
              </a:r>
              <a:endParaRPr lang="en-US" sz="1200" dirty="0" smtClean="0">
                <a:solidFill>
                  <a:schemeClr val="tx1">
                    <a:lumMod val="85000"/>
                    <a:lumOff val="15000"/>
                  </a:schemeClr>
                </a:solidFill>
                <a:latin typeface="方正小标宋简体" panose="03000509000000000000" charset="-122"/>
                <a:ea typeface="方正小标宋简体" panose="03000509000000000000" charset="-122"/>
                <a:cs typeface="方正小标宋简体" panose="03000509000000000000" charset="-122"/>
                <a:sym typeface="+mn-lt"/>
              </a:endParaRPr>
            </a:p>
          </p:txBody>
        </p:sp>
        <p:sp>
          <p:nvSpPr>
            <p:cNvPr id="35" name="TextBox 34"/>
            <p:cNvSpPr txBox="1"/>
            <p:nvPr/>
          </p:nvSpPr>
          <p:spPr>
            <a:xfrm>
              <a:off x="1176842" y="4488511"/>
              <a:ext cx="2049015" cy="470929"/>
            </a:xfrm>
            <a:prstGeom prst="rect">
              <a:avLst/>
            </a:prstGeom>
            <a:noFill/>
          </p:spPr>
          <p:txBody>
            <a:bodyPr wrap="square" rtlCol="0">
              <a:spAutoFit/>
            </a:bodyPr>
            <a:lstStyle/>
            <a:p>
              <a:pPr algn="ctr" defTabSz="882650"/>
              <a:r>
                <a:rPr lang="zh-CN" altLang="en-US" sz="2400" dirty="0">
                  <a:solidFill>
                    <a:schemeClr val="bg1"/>
                  </a:solidFill>
                  <a:cs typeface="+mn-ea"/>
                  <a:sym typeface="+mn-lt"/>
                </a:rPr>
                <a:t>第一类</a:t>
              </a:r>
              <a:endParaRPr lang="zh-CN" altLang="en-US" sz="2400" dirty="0">
                <a:solidFill>
                  <a:schemeClr val="bg1"/>
                </a:solidFill>
                <a:cs typeface="+mn-ea"/>
                <a:sym typeface="+mn-lt"/>
              </a:endParaRPr>
            </a:p>
          </p:txBody>
        </p:sp>
      </p:grpSp>
      <p:grpSp>
        <p:nvGrpSpPr>
          <p:cNvPr id="37" name="Group 2"/>
          <p:cNvGrpSpPr/>
          <p:nvPr/>
        </p:nvGrpSpPr>
        <p:grpSpPr>
          <a:xfrm>
            <a:off x="2132965" y="1522730"/>
            <a:ext cx="1511935" cy="3202305"/>
            <a:chOff x="3663041" y="2029940"/>
            <a:chExt cx="2269165" cy="3275714"/>
          </a:xfrm>
        </p:grpSpPr>
        <p:sp>
          <p:nvSpPr>
            <p:cNvPr id="50" name="Rounded Rectangle 24"/>
            <p:cNvSpPr/>
            <p:nvPr/>
          </p:nvSpPr>
          <p:spPr>
            <a:xfrm>
              <a:off x="3663041" y="2029940"/>
              <a:ext cx="2269165" cy="3275714"/>
            </a:xfrm>
            <a:prstGeom prst="roundRect">
              <a:avLst>
                <a:gd name="adj" fmla="val 401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cs typeface="+mn-ea"/>
                <a:sym typeface="+mn-lt"/>
              </a:endParaRPr>
            </a:p>
          </p:txBody>
        </p:sp>
        <p:sp>
          <p:nvSpPr>
            <p:cNvPr id="51" name="Rectangle 25"/>
            <p:cNvSpPr/>
            <p:nvPr/>
          </p:nvSpPr>
          <p:spPr>
            <a:xfrm>
              <a:off x="3663041" y="4412514"/>
              <a:ext cx="2269165" cy="4384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2" name="Rectangle 28"/>
            <p:cNvSpPr/>
            <p:nvPr/>
          </p:nvSpPr>
          <p:spPr>
            <a:xfrm>
              <a:off x="3849835" y="2174791"/>
              <a:ext cx="1895577" cy="1919440"/>
            </a:xfrm>
            <a:prstGeom prst="rect">
              <a:avLst/>
            </a:prstGeom>
          </p:spPr>
          <p:txBody>
            <a:bodyPr wrap="square">
              <a:spAutoFit/>
            </a:bodyPr>
            <a:lstStyle/>
            <a:p>
              <a:pPr algn="ctr"/>
              <a:r>
                <a:rPr lang="zh-CN" altLang="en-US" sz="1600"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rPr>
                <a:t>中型餐馆，</a:t>
              </a:r>
              <a:endParaRPr lang="zh-CN" altLang="en-US" sz="1600"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endParaRPr>
            </a:p>
            <a:p>
              <a:pPr algn="ctr"/>
              <a:r>
                <a:rPr lang="zh-CN" altLang="en-US" sz="1600"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rPr>
                <a:t>快餐店：</a:t>
              </a:r>
              <a:endPar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endParaRPr>
            </a:p>
            <a:p>
              <a:pPr algn="ctr"/>
              <a:r>
                <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rPr>
                <a:t>供餐人数300人以下的学校食堂，供餐人数50～500人的机关、企事业单位食堂。</a:t>
              </a:r>
              <a:endPar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endParaRPr>
            </a:p>
          </p:txBody>
        </p:sp>
        <p:sp>
          <p:nvSpPr>
            <p:cNvPr id="53" name="TextBox 52"/>
            <p:cNvSpPr txBox="1"/>
            <p:nvPr/>
          </p:nvSpPr>
          <p:spPr>
            <a:xfrm>
              <a:off x="4002320" y="4488512"/>
              <a:ext cx="1743092" cy="470929"/>
            </a:xfrm>
            <a:prstGeom prst="rect">
              <a:avLst/>
            </a:prstGeom>
            <a:noFill/>
          </p:spPr>
          <p:txBody>
            <a:bodyPr wrap="square" rtlCol="0">
              <a:spAutoFit/>
            </a:bodyPr>
            <a:lstStyle/>
            <a:p>
              <a:pPr algn="ctr" defTabSz="882650"/>
              <a:r>
                <a:rPr lang="zh-CN" altLang="en-US" sz="2400" dirty="0">
                  <a:solidFill>
                    <a:schemeClr val="bg1"/>
                  </a:solidFill>
                  <a:cs typeface="+mn-ea"/>
                  <a:sym typeface="+mn-lt"/>
                </a:rPr>
                <a:t>第二类</a:t>
              </a:r>
              <a:endParaRPr lang="zh-CN" altLang="en-US" sz="2400" dirty="0">
                <a:solidFill>
                  <a:schemeClr val="bg1"/>
                </a:solidFill>
                <a:cs typeface="+mn-ea"/>
                <a:sym typeface="+mn-lt"/>
              </a:endParaRPr>
            </a:p>
          </p:txBody>
        </p:sp>
      </p:grpSp>
      <p:grpSp>
        <p:nvGrpSpPr>
          <p:cNvPr id="55" name="Group 5"/>
          <p:cNvGrpSpPr/>
          <p:nvPr/>
        </p:nvGrpSpPr>
        <p:grpSpPr>
          <a:xfrm>
            <a:off x="3792855" y="1522730"/>
            <a:ext cx="1511935" cy="3202305"/>
            <a:chOff x="6259793" y="2029940"/>
            <a:chExt cx="2269165" cy="3275714"/>
          </a:xfrm>
        </p:grpSpPr>
        <p:sp>
          <p:nvSpPr>
            <p:cNvPr id="56" name="Rounded Rectangle 30"/>
            <p:cNvSpPr/>
            <p:nvPr/>
          </p:nvSpPr>
          <p:spPr>
            <a:xfrm>
              <a:off x="6259793" y="2029940"/>
              <a:ext cx="2269165" cy="3275714"/>
            </a:xfrm>
            <a:prstGeom prst="roundRect">
              <a:avLst>
                <a:gd name="adj" fmla="val 401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cs typeface="+mn-ea"/>
                <a:sym typeface="+mn-lt"/>
              </a:endParaRPr>
            </a:p>
          </p:txBody>
        </p:sp>
        <p:sp>
          <p:nvSpPr>
            <p:cNvPr id="57" name="Rectangle 31"/>
            <p:cNvSpPr/>
            <p:nvPr/>
          </p:nvSpPr>
          <p:spPr>
            <a:xfrm>
              <a:off x="6259793" y="4412514"/>
              <a:ext cx="2269165" cy="4326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8" name="Rectangle 34"/>
            <p:cNvSpPr/>
            <p:nvPr/>
          </p:nvSpPr>
          <p:spPr>
            <a:xfrm>
              <a:off x="6445634" y="2147510"/>
              <a:ext cx="1958477" cy="1950619"/>
            </a:xfrm>
            <a:prstGeom prst="rect">
              <a:avLst/>
            </a:prstGeom>
          </p:spPr>
          <p:txBody>
            <a:bodyPr wrap="square">
              <a:spAutoFit/>
            </a:bodyPr>
            <a:lstStyle/>
            <a:p>
              <a:pPr algn="ctr"/>
              <a:r>
                <a:rPr lang="zh-CN" altLang="en-US" sz="1600"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rPr>
                <a:t>小型餐馆，小吃店，</a:t>
              </a:r>
              <a:endParaRPr lang="zh-CN" altLang="en-US" sz="1600"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endParaRPr>
            </a:p>
            <a:p>
              <a:pPr algn="ctr"/>
              <a:r>
                <a:rPr lang="zh-CN" altLang="en-US" sz="1600"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rPr>
                <a:t>饮品店：</a:t>
              </a:r>
              <a:endPar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endParaRPr>
            </a:p>
            <a:p>
              <a:pPr algn="ctr"/>
              <a:r>
                <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rPr>
                <a:t>供餐人数50人以下的机关企事业单位食堂；</a:t>
              </a:r>
              <a:endPar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endParaRPr>
            </a:p>
            <a:p>
              <a:pPr algn="ctr"/>
              <a:r>
                <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rPr>
                <a:t>第四类：建筑工地食堂。</a:t>
              </a:r>
              <a:endParaRPr lang="zh-CN" altLang="en-US" sz="1400" dirty="0">
                <a:solidFill>
                  <a:srgbClr val="000000"/>
                </a:solidFill>
                <a:latin typeface="方正小标宋简体" panose="03000509000000000000" charset="-122"/>
                <a:ea typeface="方正小标宋简体" panose="03000509000000000000" charset="-122"/>
                <a:cs typeface="方正小标宋简体" panose="03000509000000000000" charset="-122"/>
                <a:sym typeface="+mn-lt"/>
              </a:endParaRPr>
            </a:p>
          </p:txBody>
        </p:sp>
      </p:grpSp>
      <p:grpSp>
        <p:nvGrpSpPr>
          <p:cNvPr id="61" name="Group 6"/>
          <p:cNvGrpSpPr/>
          <p:nvPr/>
        </p:nvGrpSpPr>
        <p:grpSpPr>
          <a:xfrm>
            <a:off x="5483225" y="1522730"/>
            <a:ext cx="1511935" cy="3202305"/>
            <a:chOff x="8856544" y="2029940"/>
            <a:chExt cx="2269165" cy="3275714"/>
          </a:xfrm>
        </p:grpSpPr>
        <p:sp>
          <p:nvSpPr>
            <p:cNvPr id="62" name="Rounded Rectangle 36"/>
            <p:cNvSpPr/>
            <p:nvPr/>
          </p:nvSpPr>
          <p:spPr>
            <a:xfrm>
              <a:off x="8856544" y="2029940"/>
              <a:ext cx="2269165" cy="3275714"/>
            </a:xfrm>
            <a:prstGeom prst="roundRect">
              <a:avLst>
                <a:gd name="adj" fmla="val 401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cs typeface="+mn-ea"/>
                <a:sym typeface="+mn-lt"/>
              </a:endParaRPr>
            </a:p>
          </p:txBody>
        </p:sp>
        <p:sp>
          <p:nvSpPr>
            <p:cNvPr id="63" name="Rectangle 37"/>
            <p:cNvSpPr/>
            <p:nvPr/>
          </p:nvSpPr>
          <p:spPr>
            <a:xfrm>
              <a:off x="8856544" y="4412514"/>
              <a:ext cx="2269165" cy="4378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4" name="文本框 7"/>
          <p:cNvSpPr txBox="1"/>
          <p:nvPr/>
        </p:nvSpPr>
        <p:spPr>
          <a:xfrm>
            <a:off x="2600008" y="631825"/>
            <a:ext cx="4303395" cy="645160"/>
          </a:xfrm>
          <a:prstGeom prst="rect">
            <a:avLst/>
          </a:prstGeom>
          <a:noFill/>
        </p:spPr>
        <p:txBody>
          <a:bodyPr wrap="none" rtlCol="0">
            <a:spAutoFit/>
          </a:bodyPr>
          <a:p>
            <a:pPr algn="ctr"/>
            <a:r>
              <a:rPr lang="zh-CN"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rPr>
              <a:t>餐饮服务许可的分类</a:t>
            </a:r>
            <a:endParaRPr lang="zh-CN" alt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mn-ea"/>
              <a:sym typeface="+mn-lt"/>
            </a:endParaRPr>
          </a:p>
        </p:txBody>
      </p:sp>
      <p:grpSp>
        <p:nvGrpSpPr>
          <p:cNvPr id="8" name="Group 5"/>
          <p:cNvGrpSpPr/>
          <p:nvPr/>
        </p:nvGrpSpPr>
        <p:grpSpPr>
          <a:xfrm>
            <a:off x="7108825" y="1522730"/>
            <a:ext cx="1511935" cy="3202940"/>
            <a:chOff x="6259793" y="2029940"/>
            <a:chExt cx="2269165" cy="3275714"/>
          </a:xfrm>
        </p:grpSpPr>
        <p:sp>
          <p:nvSpPr>
            <p:cNvPr id="9" name="Rounded Rectangle 30"/>
            <p:cNvSpPr/>
            <p:nvPr/>
          </p:nvSpPr>
          <p:spPr>
            <a:xfrm>
              <a:off x="6259793" y="2029940"/>
              <a:ext cx="2269165" cy="3275714"/>
            </a:xfrm>
            <a:prstGeom prst="roundRect">
              <a:avLst>
                <a:gd name="adj" fmla="val 4016"/>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en-US">
                <a:cs typeface="+mn-ea"/>
                <a:sym typeface="+mn-lt"/>
              </a:endParaRPr>
            </a:p>
          </p:txBody>
        </p:sp>
        <p:sp>
          <p:nvSpPr>
            <p:cNvPr id="10" name="Rectangle 31"/>
            <p:cNvSpPr/>
            <p:nvPr/>
          </p:nvSpPr>
          <p:spPr>
            <a:xfrm>
              <a:off x="6259793" y="4412691"/>
              <a:ext cx="2269165" cy="4201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cs typeface="+mn-ea"/>
                <a:sym typeface="+mn-lt"/>
              </a:endParaRPr>
            </a:p>
          </p:txBody>
        </p:sp>
      </p:grpSp>
      <p:sp>
        <p:nvSpPr>
          <p:cNvPr id="13" name="TextBox 52"/>
          <p:cNvSpPr txBox="1"/>
          <p:nvPr/>
        </p:nvSpPr>
        <p:spPr>
          <a:xfrm>
            <a:off x="4011295" y="3926205"/>
            <a:ext cx="1165225" cy="460375"/>
          </a:xfrm>
          <a:prstGeom prst="rect">
            <a:avLst/>
          </a:prstGeom>
          <a:noFill/>
        </p:spPr>
        <p:txBody>
          <a:bodyPr wrap="square" rtlCol="0">
            <a:spAutoFit/>
          </a:bodyPr>
          <a:p>
            <a:pPr algn="ctr" defTabSz="882650"/>
            <a:r>
              <a:rPr lang="zh-CN" altLang="en-US" sz="2400" dirty="0">
                <a:solidFill>
                  <a:schemeClr val="bg1"/>
                </a:solidFill>
                <a:cs typeface="+mn-ea"/>
                <a:sym typeface="+mn-lt"/>
              </a:rPr>
              <a:t>第三类</a:t>
            </a:r>
            <a:endParaRPr lang="zh-CN" altLang="en-US" sz="2400" dirty="0">
              <a:solidFill>
                <a:schemeClr val="bg1"/>
              </a:solidFill>
              <a:cs typeface="+mn-ea"/>
              <a:sym typeface="+mn-lt"/>
            </a:endParaRPr>
          </a:p>
        </p:txBody>
      </p:sp>
      <p:sp>
        <p:nvSpPr>
          <p:cNvPr id="14" name="TextBox 52"/>
          <p:cNvSpPr txBox="1"/>
          <p:nvPr/>
        </p:nvSpPr>
        <p:spPr>
          <a:xfrm>
            <a:off x="5701665" y="3911600"/>
            <a:ext cx="1134110" cy="460375"/>
          </a:xfrm>
          <a:prstGeom prst="rect">
            <a:avLst/>
          </a:prstGeom>
          <a:noFill/>
        </p:spPr>
        <p:txBody>
          <a:bodyPr wrap="square" rtlCol="0">
            <a:spAutoFit/>
          </a:bodyPr>
          <a:lstStyle/>
          <a:p>
            <a:pPr algn="ctr" defTabSz="882650"/>
            <a:r>
              <a:rPr lang="zh-CN" altLang="en-US" sz="2400" dirty="0">
                <a:solidFill>
                  <a:schemeClr val="bg1"/>
                </a:solidFill>
                <a:cs typeface="+mn-ea"/>
                <a:sym typeface="+mn-lt"/>
              </a:rPr>
              <a:t>第四类</a:t>
            </a:r>
            <a:endParaRPr lang="zh-CN" altLang="en-US" sz="2400" dirty="0">
              <a:solidFill>
                <a:schemeClr val="bg1"/>
              </a:solidFill>
              <a:cs typeface="+mn-ea"/>
              <a:sym typeface="+mn-lt"/>
            </a:endParaRPr>
          </a:p>
        </p:txBody>
      </p:sp>
      <p:sp>
        <p:nvSpPr>
          <p:cNvPr id="15" name="TextBox 52"/>
          <p:cNvSpPr txBox="1"/>
          <p:nvPr/>
        </p:nvSpPr>
        <p:spPr>
          <a:xfrm>
            <a:off x="7360920" y="3911600"/>
            <a:ext cx="1103630" cy="460375"/>
          </a:xfrm>
          <a:prstGeom prst="rect">
            <a:avLst/>
          </a:prstGeom>
          <a:noFill/>
        </p:spPr>
        <p:txBody>
          <a:bodyPr wrap="square" rtlCol="0">
            <a:spAutoFit/>
          </a:bodyPr>
          <a:lstStyle/>
          <a:p>
            <a:pPr algn="ctr" defTabSz="882650"/>
            <a:r>
              <a:rPr lang="zh-CN" altLang="en-US" sz="2400" dirty="0">
                <a:solidFill>
                  <a:schemeClr val="bg1"/>
                </a:solidFill>
                <a:cs typeface="+mn-ea"/>
                <a:sym typeface="+mn-lt"/>
              </a:rPr>
              <a:t>第五类</a:t>
            </a:r>
            <a:endParaRPr lang="zh-CN" altLang="en-US" sz="2400" dirty="0">
              <a:solidFill>
                <a:schemeClr val="bg1"/>
              </a:solidFill>
              <a:cs typeface="+mn-ea"/>
              <a:sym typeface="+mn-lt"/>
            </a:endParaRPr>
          </a:p>
        </p:txBody>
      </p:sp>
      <p:sp>
        <p:nvSpPr>
          <p:cNvPr id="16" name="Rectangle 34"/>
          <p:cNvSpPr/>
          <p:nvPr/>
        </p:nvSpPr>
        <p:spPr>
          <a:xfrm>
            <a:off x="5745480" y="2135505"/>
            <a:ext cx="987425" cy="645160"/>
          </a:xfrm>
          <a:prstGeom prst="rect">
            <a:avLst/>
          </a:prstGeom>
        </p:spPr>
        <p:txBody>
          <a:bodyPr wrap="square">
            <a:spAutoFit/>
          </a:bodyPr>
          <a:p>
            <a:pPr algn="ctr"/>
            <a:r>
              <a:rPr lang="zh-CN" altLang="en-US"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rPr>
              <a:t>建筑工地食堂</a:t>
            </a:r>
            <a:endParaRPr lang="zh-CN" altLang="en-US"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endParaRPr>
          </a:p>
        </p:txBody>
      </p:sp>
      <p:sp>
        <p:nvSpPr>
          <p:cNvPr id="17" name="Rectangle 34"/>
          <p:cNvSpPr/>
          <p:nvPr/>
        </p:nvSpPr>
        <p:spPr>
          <a:xfrm>
            <a:off x="7229475" y="2106295"/>
            <a:ext cx="1304925" cy="645160"/>
          </a:xfrm>
          <a:prstGeom prst="rect">
            <a:avLst/>
          </a:prstGeom>
        </p:spPr>
        <p:txBody>
          <a:bodyPr wrap="square">
            <a:spAutoFit/>
          </a:bodyPr>
          <a:p>
            <a:pPr algn="ctr"/>
            <a:r>
              <a:rPr lang="zh-CN" altLang="en-US"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rPr>
              <a:t>集体用餐配送单位</a:t>
            </a:r>
            <a:endParaRPr lang="zh-CN" altLang="en-US" dirty="0">
              <a:solidFill>
                <a:srgbClr val="FC4349"/>
              </a:solidFill>
              <a:latin typeface="方正小标宋简体" panose="03000509000000000000" charset="-122"/>
              <a:ea typeface="方正小标宋简体" panose="03000509000000000000" charset="-122"/>
              <a:cs typeface="方正小标宋简体" panose="03000509000000000000" charset="-122"/>
              <a:sym typeface="+mn-lt"/>
            </a:endParaRPr>
          </a:p>
        </p:txBody>
      </p:sp>
    </p:spTree>
  </p:cSld>
  <p:clrMapOvr>
    <a:masterClrMapping/>
  </p:clrMapOvr>
  <p:transition spd="slow" advTm="3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5"/>
          <p:cNvSpPr txBox="1"/>
          <p:nvPr/>
        </p:nvSpPr>
        <p:spPr>
          <a:xfrm>
            <a:off x="4297810" y="-78689"/>
            <a:ext cx="543739" cy="46166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smtClean="0">
                <a:solidFill>
                  <a:schemeClr val="tx1">
                    <a:lumMod val="50000"/>
                    <a:lumOff val="50000"/>
                  </a:schemeClr>
                </a:solidFill>
                <a:cs typeface="+mn-ea"/>
                <a:sym typeface="+mn-lt"/>
              </a:rPr>
              <a:t>ONE</a:t>
            </a:r>
            <a:endParaRPr lang="en-US" altLang="zh-CN" sz="1600" b="1" dirty="0">
              <a:solidFill>
                <a:schemeClr val="tx1">
                  <a:lumMod val="50000"/>
                  <a:lumOff val="50000"/>
                </a:schemeClr>
              </a:solidFill>
              <a:cs typeface="+mn-ea"/>
              <a:sym typeface="+mn-lt"/>
            </a:endParaRPr>
          </a:p>
        </p:txBody>
      </p:sp>
      <p:sp>
        <p:nvSpPr>
          <p:cNvPr id="6" name="圆角矩形 5"/>
          <p:cNvSpPr/>
          <p:nvPr/>
        </p:nvSpPr>
        <p:spPr>
          <a:xfrm>
            <a:off x="1181099" y="1152525"/>
            <a:ext cx="6847285" cy="2795588"/>
          </a:xfrm>
          <a:prstGeom prst="roundRect">
            <a:avLst>
              <a:gd name="adj" fmla="val 9960"/>
            </a:avLst>
          </a:prstGeom>
        </p:spPr>
        <p:style>
          <a:lnRef idx="2">
            <a:schemeClr val="accent5"/>
          </a:lnRef>
          <a:fillRef idx="1">
            <a:schemeClr val="lt1"/>
          </a:fillRef>
          <a:effectRef idx="0">
            <a:schemeClr val="accent5"/>
          </a:effectRef>
          <a:fontRef idx="minor">
            <a:schemeClr val="dk1"/>
          </a:fontRef>
        </p:style>
        <p:txBody>
          <a:bodyPr anchor="ctr"/>
          <a:p>
            <a:pPr algn="ctr">
              <a:defRPr/>
            </a:pPr>
            <a:endParaRPr lang="en-US">
              <a:cs typeface="+mn-ea"/>
              <a:sym typeface="+mn-lt"/>
            </a:endParaRPr>
          </a:p>
        </p:txBody>
      </p:sp>
      <p:sp>
        <p:nvSpPr>
          <p:cNvPr id="7" name="圆角矩形 6"/>
          <p:cNvSpPr/>
          <p:nvPr/>
        </p:nvSpPr>
        <p:spPr>
          <a:xfrm>
            <a:off x="1390649" y="1362075"/>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en-US">
              <a:cs typeface="+mn-ea"/>
              <a:sym typeface="+mn-lt"/>
            </a:endParaRPr>
          </a:p>
        </p:txBody>
      </p:sp>
      <p:sp>
        <p:nvSpPr>
          <p:cNvPr id="2" name="TextBox 29"/>
          <p:cNvSpPr txBox="1"/>
          <p:nvPr/>
        </p:nvSpPr>
        <p:spPr>
          <a:xfrm>
            <a:off x="1471930" y="1732915"/>
            <a:ext cx="6125210" cy="1534160"/>
          </a:xfrm>
          <a:prstGeom prst="rect">
            <a:avLst/>
          </a:prstGeom>
          <a:noFill/>
        </p:spPr>
        <p:txBody>
          <a:bodyPr wrap="square">
            <a:spAutoFit/>
          </a:bodyPr>
          <a:p>
            <a:pPr>
              <a:lnSpc>
                <a:spcPct val="150000"/>
              </a:lnSpc>
              <a:spcBef>
                <a:spcPct val="20000"/>
              </a:spcBef>
              <a:spcAft>
                <a:spcPts val="450"/>
              </a:spcAft>
              <a:buClr>
                <a:schemeClr val="accent1">
                  <a:lumMod val="75000"/>
                </a:schemeClr>
              </a:buClr>
              <a:buSzPct val="145000"/>
              <a:buFont typeface="Arial" panose="020B0604020202020204"/>
            </a:pPr>
            <a:r>
              <a:rPr lang="zh-CN" altLang="en-US" sz="2400" b="1" dirty="0" smtClean="0">
                <a:solidFill>
                  <a:schemeClr val="accent2"/>
                </a:solidFill>
                <a:latin typeface="方正小标宋简体" panose="03000509000000000000" charset="-122"/>
                <a:ea typeface="方正小标宋简体" panose="03000509000000000000" charset="-122"/>
                <a:cs typeface="方正小标宋简体" panose="03000509000000000000" charset="-122"/>
                <a:sym typeface="+mn-lt"/>
              </a:rPr>
              <a:t>《海南省乡村民宿管理办法》第九条 第三款</a:t>
            </a:r>
            <a:endParaRPr lang="en-US" altLang="zh-CN" sz="2800" b="1" dirty="0" smtClean="0">
              <a:solidFill>
                <a:schemeClr val="accent2"/>
              </a:solidFill>
              <a:cs typeface="+mn-ea"/>
              <a:sym typeface="+mn-lt"/>
            </a:endParaRPr>
          </a:p>
          <a:p>
            <a:pPr>
              <a:lnSpc>
                <a:spcPct val="150000"/>
              </a:lnSpc>
            </a:pPr>
            <a:r>
              <a:rPr lang="en-US" altLang="en-GB" dirty="0" err="1">
                <a:latin typeface="方正小标宋简体" panose="03000509000000000000" charset="-122"/>
                <a:ea typeface="方正小标宋简体" panose="03000509000000000000" charset="-122"/>
                <a:cs typeface="方正小标宋简体" panose="03000509000000000000" charset="-122"/>
                <a:sym typeface="+mn-lt"/>
              </a:rPr>
              <a:t>1.</a:t>
            </a:r>
            <a:r>
              <a:rPr lang="zh-CN" altLang="en-US" dirty="0" err="1">
                <a:latin typeface="方正小标宋简体" panose="03000509000000000000" charset="-122"/>
                <a:ea typeface="方正小标宋简体" panose="03000509000000000000" charset="-122"/>
                <a:cs typeface="方正小标宋简体" panose="03000509000000000000" charset="-122"/>
                <a:sym typeface="+mn-lt"/>
              </a:rPr>
              <a:t>经营用单栋民宿客房数量应当在</a:t>
            </a:r>
            <a:r>
              <a:rPr lang="en-US" altLang="zh-CN" dirty="0" err="1">
                <a:latin typeface="方正小标宋简体" panose="03000509000000000000" charset="-122"/>
                <a:ea typeface="方正小标宋简体" panose="03000509000000000000" charset="-122"/>
                <a:cs typeface="方正小标宋简体" panose="03000509000000000000" charset="-122"/>
                <a:sym typeface="+mn-lt"/>
              </a:rPr>
              <a:t>14</a:t>
            </a:r>
            <a:r>
              <a:rPr lang="zh-CN" altLang="en-US" dirty="0" err="1">
                <a:latin typeface="方正小标宋简体" panose="03000509000000000000" charset="-122"/>
                <a:ea typeface="方正小标宋简体" panose="03000509000000000000" charset="-122"/>
                <a:cs typeface="方正小标宋简体" panose="03000509000000000000" charset="-122"/>
                <a:sym typeface="+mn-lt"/>
              </a:rPr>
              <a:t>间以内；</a:t>
            </a:r>
            <a:endParaRPr lang="zh-CN" altLang="en-US" dirty="0" err="1">
              <a:latin typeface="方正小标宋简体" panose="03000509000000000000" charset="-122"/>
              <a:ea typeface="方正小标宋简体" panose="03000509000000000000" charset="-122"/>
              <a:cs typeface="方正小标宋简体" panose="03000509000000000000" charset="-122"/>
              <a:sym typeface="+mn-lt"/>
            </a:endParaRPr>
          </a:p>
          <a:p>
            <a:pPr>
              <a:lnSpc>
                <a:spcPct val="150000"/>
              </a:lnSpc>
            </a:pPr>
            <a:r>
              <a:rPr lang="en-US" altLang="zh-CN" dirty="0" err="1">
                <a:latin typeface="方正小标宋简体" panose="03000509000000000000" charset="-122"/>
                <a:ea typeface="方正小标宋简体" panose="03000509000000000000" charset="-122"/>
                <a:cs typeface="方正小标宋简体" panose="03000509000000000000" charset="-122"/>
                <a:sym typeface="+mn-lt"/>
              </a:rPr>
              <a:t>2.</a:t>
            </a:r>
            <a:r>
              <a:rPr lang="zh-CN" altLang="en-US" dirty="0" err="1">
                <a:latin typeface="方正小标宋简体" panose="03000509000000000000" charset="-122"/>
                <a:ea typeface="方正小标宋简体" panose="03000509000000000000" charset="-122"/>
                <a:cs typeface="方正小标宋简体" panose="03000509000000000000" charset="-122"/>
                <a:sym typeface="+mn-lt"/>
              </a:rPr>
              <a:t>单栋床位数应当在</a:t>
            </a:r>
            <a:r>
              <a:rPr lang="en-US" altLang="zh-CN" dirty="0" err="1">
                <a:latin typeface="方正小标宋简体" panose="03000509000000000000" charset="-122"/>
                <a:ea typeface="方正小标宋简体" panose="03000509000000000000" charset="-122"/>
                <a:cs typeface="方正小标宋简体" panose="03000509000000000000" charset="-122"/>
                <a:sym typeface="+mn-lt"/>
              </a:rPr>
              <a:t>30</a:t>
            </a:r>
            <a:r>
              <a:rPr lang="zh-CN" altLang="en-US" dirty="0" err="1">
                <a:latin typeface="方正小标宋简体" panose="03000509000000000000" charset="-122"/>
                <a:ea typeface="方正小标宋简体" panose="03000509000000000000" charset="-122"/>
                <a:cs typeface="方正小标宋简体" panose="03000509000000000000" charset="-122"/>
                <a:sym typeface="+mn-lt"/>
              </a:rPr>
              <a:t>床以内。</a:t>
            </a:r>
            <a:endParaRPr lang="zh-CN" altLang="en-US" dirty="0" err="1">
              <a:latin typeface="方正小标宋简体" panose="03000509000000000000" charset="-122"/>
              <a:ea typeface="方正小标宋简体" panose="03000509000000000000" charset="-122"/>
              <a:cs typeface="方正小标宋简体" panose="03000509000000000000" charset="-122"/>
              <a:sym typeface="+mn-lt"/>
            </a:endParaRPr>
          </a:p>
        </p:txBody>
      </p:sp>
    </p:spTree>
  </p:cSld>
  <p:clrMapOvr>
    <a:masterClrMapping/>
  </p:clrMapOvr>
  <p:transition spd="slow" advTm="3000">
    <p:wheel spokes="1"/>
  </p:transition>
  <p:timing>
    <p:tnLst>
      <p:par>
        <p:cTn id="1" dur="indefinite" restart="never" nodeType="tmRoot"/>
      </p:par>
    </p:tnLst>
    <p:bldLst>
      <p:bldP spid="6"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5"/>
          <p:cNvSpPr txBox="1"/>
          <p:nvPr/>
        </p:nvSpPr>
        <p:spPr>
          <a:xfrm>
            <a:off x="4283929" y="-78689"/>
            <a:ext cx="571500" cy="46037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a:solidFill>
                  <a:schemeClr val="tx1">
                    <a:lumMod val="50000"/>
                    <a:lumOff val="50000"/>
                  </a:schemeClr>
                </a:solidFill>
                <a:cs typeface="+mn-ea"/>
                <a:sym typeface="+mn-lt"/>
              </a:rPr>
              <a:t>TWO</a:t>
            </a:r>
            <a:endParaRPr lang="en-US" altLang="zh-CN" sz="1600" b="1" dirty="0">
              <a:solidFill>
                <a:schemeClr val="tx1">
                  <a:lumMod val="50000"/>
                  <a:lumOff val="50000"/>
                </a:schemeClr>
              </a:solidFill>
              <a:cs typeface="+mn-ea"/>
              <a:sym typeface="+mn-lt"/>
            </a:endParaRPr>
          </a:p>
        </p:txBody>
      </p:sp>
      <p:sp>
        <p:nvSpPr>
          <p:cNvPr id="40" name="文本框 12"/>
          <p:cNvSpPr txBox="1"/>
          <p:nvPr/>
        </p:nvSpPr>
        <p:spPr>
          <a:xfrm>
            <a:off x="2204720" y="727075"/>
            <a:ext cx="5219065" cy="645160"/>
          </a:xfrm>
          <a:prstGeom prst="rect">
            <a:avLst/>
          </a:prstGeom>
          <a:noFill/>
        </p:spPr>
        <p:txBody>
          <a:bodyPr wrap="none" rtlCol="0">
            <a:spAutoFit/>
            <a:scene3d>
              <a:camera prst="orthographicFront"/>
              <a:lightRig rig="threePt" dir="t"/>
            </a:scene3d>
          </a:bodyPr>
          <a:p>
            <a:r>
              <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rPr>
              <a:t>餐饮服务许可的现场核查</a:t>
            </a:r>
            <a:endParaRPr lang="zh-CN" altLang="en-US" sz="3600" b="1" dirty="0">
              <a:ln w="9525">
                <a:solidFill>
                  <a:schemeClr val="bg1"/>
                </a:solidFill>
                <a:prstDash val="solid"/>
              </a:ln>
              <a:effectLst>
                <a:outerShdw blurRad="12700" dist="38100" dir="2700000" algn="tl" rotWithShape="0">
                  <a:schemeClr val="bg1">
                    <a:lumMod val="50000"/>
                  </a:schemeClr>
                </a:outerShdw>
              </a:effectLst>
              <a:cs typeface="+mn-ea"/>
              <a:sym typeface="+mn-lt"/>
            </a:endParaRPr>
          </a:p>
        </p:txBody>
      </p:sp>
      <p:pic>
        <p:nvPicPr>
          <p:cNvPr id="2" name="图片 -2147482623"/>
          <p:cNvPicPr>
            <a:picLocks noChangeAspect="1"/>
          </p:cNvPicPr>
          <p:nvPr/>
        </p:nvPicPr>
        <p:blipFill>
          <a:blip r:embed="rId1"/>
          <a:stretch>
            <a:fillRect/>
          </a:stretch>
        </p:blipFill>
        <p:spPr>
          <a:xfrm>
            <a:off x="55880" y="1468755"/>
            <a:ext cx="2437130" cy="3423285"/>
          </a:xfrm>
          <a:prstGeom prst="rect">
            <a:avLst/>
          </a:prstGeom>
          <a:noFill/>
          <a:ln w="9525">
            <a:solidFill>
              <a:schemeClr val="accent1"/>
            </a:solidFill>
          </a:ln>
        </p:spPr>
      </p:pic>
      <p:pic>
        <p:nvPicPr>
          <p:cNvPr id="5" name="图片 4"/>
          <p:cNvPicPr>
            <a:picLocks noChangeAspect="1"/>
          </p:cNvPicPr>
          <p:nvPr/>
        </p:nvPicPr>
        <p:blipFill>
          <a:blip r:embed="rId2"/>
          <a:stretch>
            <a:fillRect/>
          </a:stretch>
        </p:blipFill>
        <p:spPr>
          <a:xfrm>
            <a:off x="2700655" y="1468755"/>
            <a:ext cx="3047365" cy="3423920"/>
          </a:xfrm>
          <a:prstGeom prst="rect">
            <a:avLst/>
          </a:prstGeom>
          <a:ln>
            <a:solidFill>
              <a:schemeClr val="accent1"/>
            </a:solidFill>
          </a:ln>
        </p:spPr>
      </p:pic>
      <p:pic>
        <p:nvPicPr>
          <p:cNvPr id="7" name="图片 6"/>
          <p:cNvPicPr/>
          <p:nvPr/>
        </p:nvPicPr>
        <p:blipFill>
          <a:blip r:embed="rId3"/>
          <a:stretch>
            <a:fillRect/>
          </a:stretch>
        </p:blipFill>
        <p:spPr>
          <a:xfrm>
            <a:off x="5955665" y="1468755"/>
            <a:ext cx="3045600" cy="3423600"/>
          </a:xfrm>
          <a:prstGeom prst="rect">
            <a:avLst/>
          </a:prstGeom>
          <a:ln>
            <a:solidFill>
              <a:schemeClr val="accent1"/>
            </a:solidFill>
          </a:ln>
        </p:spPr>
      </p:pic>
    </p:spTree>
  </p:cSld>
  <p:clrMapOvr>
    <a:masterClrMapping/>
  </p:clrMapOvr>
  <p:transition spd="slow" advTm="3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5"/>
          <p:cNvSpPr txBox="1"/>
          <p:nvPr/>
        </p:nvSpPr>
        <p:spPr>
          <a:xfrm>
            <a:off x="4283930" y="-78689"/>
            <a:ext cx="571500" cy="46037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a:solidFill>
                  <a:schemeClr val="tx1">
                    <a:lumMod val="50000"/>
                    <a:lumOff val="50000"/>
                  </a:schemeClr>
                </a:solidFill>
                <a:cs typeface="+mn-ea"/>
                <a:sym typeface="+mn-lt"/>
              </a:rPr>
              <a:t>TWO</a:t>
            </a:r>
            <a:endParaRPr lang="en-US" altLang="zh-CN" sz="1600" b="1" dirty="0">
              <a:solidFill>
                <a:schemeClr val="tx1">
                  <a:lumMod val="50000"/>
                  <a:lumOff val="50000"/>
                </a:schemeClr>
              </a:solidFill>
              <a:cs typeface="+mn-ea"/>
              <a:sym typeface="+mn-lt"/>
            </a:endParaRPr>
          </a:p>
        </p:txBody>
      </p:sp>
      <p:grpSp>
        <p:nvGrpSpPr>
          <p:cNvPr id="32" name="Group 7"/>
          <p:cNvGrpSpPr/>
          <p:nvPr/>
        </p:nvGrpSpPr>
        <p:grpSpPr>
          <a:xfrm>
            <a:off x="320040" y="480695"/>
            <a:ext cx="8382635" cy="4457065"/>
            <a:chOff x="1529684" y="2105891"/>
            <a:chExt cx="9113297" cy="3792756"/>
          </a:xfrm>
        </p:grpSpPr>
        <p:sp>
          <p:nvSpPr>
            <p:cNvPr id="33" name="Rectangle 3"/>
            <p:cNvSpPr/>
            <p:nvPr/>
          </p:nvSpPr>
          <p:spPr>
            <a:xfrm>
              <a:off x="1572486" y="2105891"/>
              <a:ext cx="9047713" cy="471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b="1">
                  <a:ln w="9525">
                    <a:solidFill>
                      <a:schemeClr val="bg1"/>
                    </a:solidFill>
                    <a:prstDash val="solid"/>
                  </a:ln>
                  <a:solidFill>
                    <a:schemeClr val="tx1"/>
                  </a:solidFill>
                  <a:effectLst>
                    <a:outerShdw blurRad="12700" dist="38100" dir="2700000" algn="tl" rotWithShape="0">
                      <a:schemeClr val="bg1">
                        <a:lumMod val="50000"/>
                      </a:schemeClr>
                    </a:outerShdw>
                  </a:effectLst>
                  <a:latin typeface="方正小标宋简体" panose="03000509000000000000" charset="-122"/>
                  <a:ea typeface="方正小标宋简体" panose="03000509000000000000" charset="-122"/>
                  <a:cs typeface="+mn-ea"/>
                  <a:sym typeface="+mn-lt"/>
                </a:rPr>
                <a:t>关    键    项</a:t>
              </a:r>
              <a:endParaRPr lang="zh-CN" altLang="zh-CN" sz="3200" b="1">
                <a:ln w="9525">
                  <a:solidFill>
                    <a:schemeClr val="bg1"/>
                  </a:solidFill>
                  <a:prstDash val="solid"/>
                </a:ln>
                <a:solidFill>
                  <a:schemeClr val="tx1"/>
                </a:solidFill>
                <a:effectLst>
                  <a:outerShdw blurRad="12700" dist="38100" dir="2700000" algn="tl" rotWithShape="0">
                    <a:schemeClr val="bg1">
                      <a:lumMod val="50000"/>
                    </a:schemeClr>
                  </a:outerShdw>
                </a:effectLst>
                <a:latin typeface="方正小标宋简体" panose="03000509000000000000" charset="-122"/>
                <a:ea typeface="方正小标宋简体" panose="03000509000000000000" charset="-122"/>
                <a:cs typeface="+mn-ea"/>
                <a:sym typeface="+mn-lt"/>
              </a:endParaRPr>
            </a:p>
          </p:txBody>
        </p:sp>
        <p:sp>
          <p:nvSpPr>
            <p:cNvPr id="37" name="Freeform 12"/>
            <p:cNvSpPr/>
            <p:nvPr/>
          </p:nvSpPr>
          <p:spPr>
            <a:xfrm>
              <a:off x="3063640" y="2577081"/>
              <a:ext cx="7555869" cy="794323"/>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9" name="Freeform 15"/>
            <p:cNvSpPr/>
            <p:nvPr/>
          </p:nvSpPr>
          <p:spPr>
            <a:xfrm>
              <a:off x="3111274" y="4295952"/>
              <a:ext cx="7531707" cy="605198"/>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40" name="Freeform 16"/>
            <p:cNvSpPr/>
            <p:nvPr/>
          </p:nvSpPr>
          <p:spPr>
            <a:xfrm>
              <a:off x="3062949" y="5514995"/>
              <a:ext cx="7555179" cy="383652"/>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41" name="TextBox 40"/>
            <p:cNvSpPr txBox="1"/>
            <p:nvPr/>
          </p:nvSpPr>
          <p:spPr>
            <a:xfrm>
              <a:off x="1682519" y="2748025"/>
              <a:ext cx="1199473" cy="496587"/>
            </a:xfrm>
            <a:prstGeom prst="rect">
              <a:avLst/>
            </a:prstGeom>
            <a:noFill/>
          </p:spPr>
          <p:txBody>
            <a:bodyPr wrap="square" rtlCol="0">
              <a:spAutoFit/>
            </a:bodyPr>
            <a:lstStyle/>
            <a:p>
              <a:pPr algn="ctr"/>
              <a:r>
                <a:rPr lang="en-US" sz="3200">
                  <a:solidFill>
                    <a:srgbClr val="00B0F0"/>
                  </a:solidFill>
                  <a:cs typeface="+mn-ea"/>
                  <a:sym typeface="+mn-lt"/>
                </a:rPr>
                <a:t>选址</a:t>
              </a:r>
              <a:endParaRPr lang="en-US" sz="3200">
                <a:solidFill>
                  <a:srgbClr val="00B0F0"/>
                </a:solidFill>
                <a:cs typeface="+mn-ea"/>
                <a:sym typeface="+mn-lt"/>
              </a:endParaRPr>
            </a:p>
          </p:txBody>
        </p:sp>
        <p:sp>
          <p:nvSpPr>
            <p:cNvPr id="42" name="TextBox 41"/>
            <p:cNvSpPr txBox="1"/>
            <p:nvPr/>
          </p:nvSpPr>
          <p:spPr>
            <a:xfrm>
              <a:off x="3033955" y="2643004"/>
              <a:ext cx="7546204" cy="706245"/>
            </a:xfrm>
            <a:prstGeom prst="rect">
              <a:avLst/>
            </a:prstGeom>
            <a:noFill/>
          </p:spPr>
          <p:txBody>
            <a:bodyPr wrap="square" rtlCol="0">
              <a:spAutoFit/>
            </a:bodyPr>
            <a:lstStyle/>
            <a:p>
              <a:pPr algn="ctr"/>
              <a:r>
                <a:rPr lang="en-US" sz="1600">
                  <a:latin typeface="宋体" panose="02010600030101010101" pitchFamily="2" charset="-122"/>
                  <a:ea typeface="宋体" panose="02010600030101010101" pitchFamily="2" charset="-122"/>
                  <a:cs typeface="宋体" panose="02010600030101010101" pitchFamily="2" charset="-122"/>
                  <a:sym typeface="+mn-lt"/>
                </a:rPr>
                <a:t>1.选择地势干燥、有给排水条件和电力供应的地区，不得设在易受到污染的区域。距离粪坑、污水池、暴露垃圾场（站）、旱厕等污染源25m以上，并设置在粉尘、有害气体、放射性物质和其他扩散性污染源的影响范围之外。</a:t>
              </a:r>
              <a:endParaRPr lang="en-US" sz="1600">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49" name="TextBox 48"/>
            <p:cNvSpPr txBox="1"/>
            <p:nvPr/>
          </p:nvSpPr>
          <p:spPr>
            <a:xfrm>
              <a:off x="3166501" y="4212738"/>
              <a:ext cx="7185842" cy="688413"/>
            </a:xfrm>
            <a:prstGeom prst="rect">
              <a:avLst/>
            </a:prstGeom>
            <a:noFill/>
          </p:spPr>
          <p:txBody>
            <a:bodyPr wrap="square" rtlCol="0">
              <a:spAutoFit/>
            </a:bodyPr>
            <a:lstStyle/>
            <a:p>
              <a:pPr algn="l" fontAlgn="auto">
                <a:lnSpc>
                  <a:spcPts val="2800"/>
                </a:lnSpc>
              </a:pPr>
              <a:r>
                <a:rPr lang="en-US" sz="1600">
                  <a:latin typeface="宋体" panose="02010600030101010101" pitchFamily="2" charset="-122"/>
                  <a:ea typeface="宋体" panose="02010600030101010101" pitchFamily="2" charset="-122"/>
                  <a:cs typeface="+mn-ea"/>
                  <a:sym typeface="+mn-lt"/>
                </a:rPr>
                <a:t>3.进行凉菜配制、裱花操作和食堂备餐，分别设置相应操作专间。制作现榨果蔬汁和水果拼盘及加工生食海产品，设置相应的专用操作场所</a:t>
              </a:r>
              <a:r>
                <a:rPr lang="en-US" sz="1600">
                  <a:cs typeface="+mn-ea"/>
                  <a:sym typeface="+mn-lt"/>
                </a:rPr>
                <a:t>。</a:t>
              </a:r>
              <a:endParaRPr lang="en-US" sz="1600">
                <a:cs typeface="+mn-ea"/>
                <a:sym typeface="+mn-lt"/>
              </a:endParaRPr>
            </a:p>
          </p:txBody>
        </p:sp>
        <p:sp>
          <p:nvSpPr>
            <p:cNvPr id="51" name="TextBox 50"/>
            <p:cNvSpPr txBox="1"/>
            <p:nvPr/>
          </p:nvSpPr>
          <p:spPr>
            <a:xfrm>
              <a:off x="3111274" y="3531889"/>
              <a:ext cx="7149254" cy="706245"/>
            </a:xfrm>
            <a:prstGeom prst="rect">
              <a:avLst/>
            </a:prstGeom>
            <a:noFill/>
          </p:spPr>
          <p:txBody>
            <a:bodyPr wrap="square" rtlCol="0">
              <a:spAutoFit/>
            </a:bodyPr>
            <a:lstStyle/>
            <a:p>
              <a:pPr algn="l"/>
              <a:r>
                <a:rPr lang="en-US" sz="1600">
                  <a:latin typeface="宋体" panose="02010600030101010101" pitchFamily="2" charset="-122"/>
                  <a:ea typeface="宋体" panose="02010600030101010101" pitchFamily="2" charset="-122"/>
                  <a:cs typeface="+mn-ea"/>
                  <a:sym typeface="+mn-lt"/>
                </a:rPr>
                <a:t>2.设置与食品供应方式和品种相适应的粗加工、切配、烹饪、面点制作、餐用具清洗消毒、备餐等加工操作场所，以及食品库房、更衣室、清洁工具存放场所等。各场所均设在室内。</a:t>
              </a:r>
              <a:endParaRPr lang="en-US" sz="1600">
                <a:latin typeface="宋体" panose="02010600030101010101" pitchFamily="2" charset="-122"/>
                <a:ea typeface="宋体" panose="02010600030101010101" pitchFamily="2" charset="-122"/>
                <a:cs typeface="+mn-ea"/>
                <a:sym typeface="+mn-lt"/>
              </a:endParaRPr>
            </a:p>
          </p:txBody>
        </p:sp>
        <p:sp>
          <p:nvSpPr>
            <p:cNvPr id="53" name="TextBox 52"/>
            <p:cNvSpPr txBox="1"/>
            <p:nvPr/>
          </p:nvSpPr>
          <p:spPr>
            <a:xfrm>
              <a:off x="3166502" y="5563086"/>
              <a:ext cx="4915285" cy="286929"/>
            </a:xfrm>
            <a:prstGeom prst="rect">
              <a:avLst/>
            </a:prstGeom>
            <a:noFill/>
          </p:spPr>
          <p:txBody>
            <a:bodyPr wrap="square" rtlCol="0">
              <a:spAutoFit/>
            </a:bodyPr>
            <a:lstStyle/>
            <a:p>
              <a:pPr algn="l"/>
              <a:r>
                <a:rPr lang="en-US" sz="1600">
                  <a:latin typeface="宋体" panose="02010600030101010101" pitchFamily="2" charset="-122"/>
                  <a:ea typeface="宋体" panose="02010600030101010101" pitchFamily="2" charset="-122"/>
                  <a:cs typeface="宋体" panose="02010600030101010101" pitchFamily="2" charset="-122"/>
                  <a:sym typeface="+mn-lt"/>
                </a:rPr>
                <a:t>5.凉菜间面积≥食品处理区面积10%。</a:t>
              </a:r>
              <a:endParaRPr lang="en-US" sz="1600">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54" name="TextBox 53"/>
            <p:cNvSpPr txBox="1"/>
            <p:nvPr/>
          </p:nvSpPr>
          <p:spPr>
            <a:xfrm>
              <a:off x="1529684" y="3652389"/>
              <a:ext cx="1446281" cy="2042004"/>
            </a:xfrm>
            <a:prstGeom prst="rect">
              <a:avLst/>
            </a:prstGeom>
            <a:solidFill>
              <a:schemeClr val="bg1"/>
            </a:solidFill>
          </p:spPr>
          <p:txBody>
            <a:bodyPr wrap="square" rtlCol="0">
              <a:spAutoFit/>
            </a:bodyPr>
            <a:lstStyle/>
            <a:p>
              <a:pPr algn="ctr"/>
              <a:r>
                <a:rPr lang="en-US" sz="3000">
                  <a:solidFill>
                    <a:srgbClr val="00B0F0"/>
                  </a:solidFill>
                  <a:cs typeface="+mn-ea"/>
                  <a:sym typeface="+mn-lt"/>
                </a:rPr>
                <a:t>场所设置、布局、分隔和面积</a:t>
              </a:r>
              <a:endParaRPr lang="en-US" sz="3000">
                <a:solidFill>
                  <a:srgbClr val="00B0F0"/>
                </a:solidFill>
                <a:cs typeface="+mn-ea"/>
                <a:sym typeface="+mn-lt"/>
              </a:endParaRPr>
            </a:p>
          </p:txBody>
        </p:sp>
        <p:sp>
          <p:nvSpPr>
            <p:cNvPr id="65" name="TextBox 64"/>
            <p:cNvSpPr txBox="1"/>
            <p:nvPr/>
          </p:nvSpPr>
          <p:spPr>
            <a:xfrm>
              <a:off x="3149934" y="4938975"/>
              <a:ext cx="7218979" cy="496587"/>
            </a:xfrm>
            <a:prstGeom prst="rect">
              <a:avLst/>
            </a:prstGeom>
            <a:noFill/>
          </p:spPr>
          <p:txBody>
            <a:bodyPr wrap="square" rtlCol="0">
              <a:spAutoFit/>
            </a:bodyPr>
            <a:lstStyle/>
            <a:p>
              <a:pPr algn="l"/>
              <a:r>
                <a:rPr lang="en-US" sz="1600">
                  <a:latin typeface="宋体" panose="02010600030101010101" pitchFamily="2" charset="-122"/>
                  <a:ea typeface="宋体" panose="02010600030101010101" pitchFamily="2" charset="-122"/>
                  <a:cs typeface="+mn-ea"/>
                  <a:sym typeface="+mn-lt"/>
                </a:rPr>
                <a:t>4.用于原料、半成品、成品的工具、用具和容器，有明显的区分标识，存放区域分开设置。</a:t>
              </a:r>
              <a:endParaRPr lang="en-US" sz="1600">
                <a:latin typeface="宋体" panose="02010600030101010101" pitchFamily="2" charset="-122"/>
                <a:ea typeface="宋体" panose="02010600030101010101" pitchFamily="2" charset="-122"/>
                <a:cs typeface="+mn-ea"/>
                <a:sym typeface="+mn-lt"/>
              </a:endParaRPr>
            </a:p>
          </p:txBody>
        </p:sp>
      </p:grpSp>
    </p:spTree>
  </p:cSld>
  <p:clrMapOvr>
    <a:masterClrMapping/>
  </p:clrMapOvr>
  <p:transition spd="slow" advTm="300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5"/>
          <p:cNvSpPr txBox="1"/>
          <p:nvPr/>
        </p:nvSpPr>
        <p:spPr>
          <a:xfrm>
            <a:off x="4283930" y="-78689"/>
            <a:ext cx="571500" cy="46037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a:solidFill>
                  <a:schemeClr val="tx1">
                    <a:lumMod val="50000"/>
                    <a:lumOff val="50000"/>
                  </a:schemeClr>
                </a:solidFill>
                <a:cs typeface="+mn-ea"/>
                <a:sym typeface="+mn-lt"/>
              </a:rPr>
              <a:t>TWO</a:t>
            </a:r>
            <a:endParaRPr lang="en-US" altLang="zh-CN" sz="1600" b="1" dirty="0">
              <a:solidFill>
                <a:schemeClr val="tx1">
                  <a:lumMod val="50000"/>
                  <a:lumOff val="50000"/>
                </a:schemeClr>
              </a:solidFill>
              <a:cs typeface="+mn-ea"/>
              <a:sym typeface="+mn-lt"/>
            </a:endParaRPr>
          </a:p>
        </p:txBody>
      </p:sp>
      <p:grpSp>
        <p:nvGrpSpPr>
          <p:cNvPr id="32" name="Group 7"/>
          <p:cNvGrpSpPr/>
          <p:nvPr/>
        </p:nvGrpSpPr>
        <p:grpSpPr>
          <a:xfrm>
            <a:off x="359410" y="480695"/>
            <a:ext cx="8322309" cy="4156735"/>
            <a:chOff x="1572486" y="2105891"/>
            <a:chExt cx="9047713" cy="3055702"/>
          </a:xfrm>
        </p:grpSpPr>
        <p:sp>
          <p:nvSpPr>
            <p:cNvPr id="33" name="Rectangle 3"/>
            <p:cNvSpPr/>
            <p:nvPr/>
          </p:nvSpPr>
          <p:spPr>
            <a:xfrm>
              <a:off x="1572486" y="2105891"/>
              <a:ext cx="9047713" cy="471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b="1">
                  <a:ln w="9525">
                    <a:solidFill>
                      <a:schemeClr val="bg1"/>
                    </a:solidFill>
                    <a:prstDash val="solid"/>
                  </a:ln>
                  <a:solidFill>
                    <a:schemeClr val="tx1"/>
                  </a:solidFill>
                  <a:effectLst>
                    <a:outerShdw blurRad="12700" dist="38100" dir="2700000" algn="tl" rotWithShape="0">
                      <a:schemeClr val="bg1">
                        <a:lumMod val="50000"/>
                      </a:schemeClr>
                    </a:outerShdw>
                  </a:effectLst>
                  <a:latin typeface="方正小标宋简体" panose="03000509000000000000" charset="-122"/>
                  <a:ea typeface="方正小标宋简体" panose="03000509000000000000" charset="-122"/>
                  <a:cs typeface="+mn-ea"/>
                  <a:sym typeface="+mn-lt"/>
                </a:rPr>
                <a:t>关    键    项</a:t>
              </a:r>
              <a:endParaRPr lang="zh-CN" altLang="zh-CN" sz="3200" b="1">
                <a:ln w="9525">
                  <a:solidFill>
                    <a:schemeClr val="bg1"/>
                  </a:solidFill>
                  <a:prstDash val="solid"/>
                </a:ln>
                <a:solidFill>
                  <a:schemeClr val="tx1"/>
                </a:solidFill>
                <a:effectLst>
                  <a:outerShdw blurRad="12700" dist="38100" dir="2700000" algn="tl" rotWithShape="0">
                    <a:schemeClr val="bg1">
                      <a:lumMod val="50000"/>
                    </a:schemeClr>
                  </a:outerShdw>
                </a:effectLst>
                <a:latin typeface="方正小标宋简体" panose="03000509000000000000" charset="-122"/>
                <a:ea typeface="方正小标宋简体" panose="03000509000000000000" charset="-122"/>
                <a:cs typeface="+mn-ea"/>
                <a:sym typeface="+mn-lt"/>
              </a:endParaRPr>
            </a:p>
          </p:txBody>
        </p:sp>
        <p:sp>
          <p:nvSpPr>
            <p:cNvPr id="37" name="Freeform 12"/>
            <p:cNvSpPr/>
            <p:nvPr/>
          </p:nvSpPr>
          <p:spPr>
            <a:xfrm>
              <a:off x="3064330" y="2615826"/>
              <a:ext cx="7555869" cy="794323"/>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9" name="Freeform 15"/>
            <p:cNvSpPr/>
            <p:nvPr/>
          </p:nvSpPr>
          <p:spPr>
            <a:xfrm>
              <a:off x="3010483" y="4086530"/>
              <a:ext cx="7531707" cy="723543"/>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41" name="TextBox 40"/>
            <p:cNvSpPr txBox="1"/>
            <p:nvPr/>
          </p:nvSpPr>
          <p:spPr>
            <a:xfrm>
              <a:off x="1682519" y="2748025"/>
              <a:ext cx="1199473" cy="1153000"/>
            </a:xfrm>
            <a:prstGeom prst="rect">
              <a:avLst/>
            </a:prstGeom>
            <a:noFill/>
          </p:spPr>
          <p:txBody>
            <a:bodyPr wrap="square" rtlCol="0">
              <a:spAutoFit/>
            </a:bodyPr>
            <a:lstStyle/>
            <a:p>
              <a:pPr algn="ctr"/>
              <a:r>
                <a:rPr lang="en-US" sz="2400">
                  <a:solidFill>
                    <a:srgbClr val="00B0F0"/>
                  </a:solidFill>
                  <a:cs typeface="+mn-ea"/>
                  <a:sym typeface="+mn-lt"/>
                </a:rPr>
                <a:t>餐用具清洗消毒保洁设施</a:t>
              </a:r>
              <a:endParaRPr lang="en-US" sz="2400">
                <a:solidFill>
                  <a:srgbClr val="00B0F0"/>
                </a:solidFill>
                <a:cs typeface="+mn-ea"/>
                <a:sym typeface="+mn-lt"/>
              </a:endParaRPr>
            </a:p>
          </p:txBody>
        </p:sp>
        <p:sp>
          <p:nvSpPr>
            <p:cNvPr id="42" name="TextBox 41"/>
            <p:cNvSpPr txBox="1"/>
            <p:nvPr/>
          </p:nvSpPr>
          <p:spPr>
            <a:xfrm>
              <a:off x="2986321" y="2707423"/>
              <a:ext cx="7546204" cy="610110"/>
            </a:xfrm>
            <a:prstGeom prst="rect">
              <a:avLst/>
            </a:prstGeom>
            <a:noFill/>
          </p:spPr>
          <p:txBody>
            <a:bodyPr wrap="square" rtlCol="0">
              <a:spAutoFit/>
            </a:bodyPr>
            <a:lstStyle/>
            <a:p>
              <a:pPr algn="l"/>
              <a:r>
                <a:rPr lang="en-US" sz="1600">
                  <a:latin typeface="宋体" panose="02010600030101010101" pitchFamily="2" charset="-122"/>
                  <a:ea typeface="宋体" panose="02010600030101010101" pitchFamily="2" charset="-122"/>
                  <a:cs typeface="宋体" panose="02010600030101010101" pitchFamily="2" charset="-122"/>
                  <a:sym typeface="+mn-lt"/>
                </a:rPr>
                <a:t>6.各类清洗消毒方式设专用水池的最低数量：采用化学消毒的，至少设有3个专用水池。采用人工清洗热力消毒的，可设置２个专用水池。各类水池以明显标识标明其用途。</a:t>
              </a:r>
              <a:endParaRPr lang="en-US" sz="1600">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49" name="TextBox 48"/>
            <p:cNvSpPr txBox="1"/>
            <p:nvPr/>
          </p:nvSpPr>
          <p:spPr>
            <a:xfrm>
              <a:off x="3064329" y="4151120"/>
              <a:ext cx="7185842" cy="594705"/>
            </a:xfrm>
            <a:prstGeom prst="rect">
              <a:avLst/>
            </a:prstGeom>
            <a:noFill/>
          </p:spPr>
          <p:txBody>
            <a:bodyPr wrap="square" rtlCol="0">
              <a:spAutoFit/>
            </a:bodyPr>
            <a:lstStyle/>
            <a:p>
              <a:pPr algn="l" fontAlgn="auto">
                <a:lnSpc>
                  <a:spcPts val="2800"/>
                </a:lnSpc>
              </a:pPr>
              <a:r>
                <a:rPr lang="en-US" sz="1600">
                  <a:latin typeface="宋体" panose="02010600030101010101" pitchFamily="2" charset="-122"/>
                  <a:ea typeface="宋体" panose="02010600030101010101" pitchFamily="2" charset="-122"/>
                  <a:cs typeface="+mn-ea"/>
                  <a:sym typeface="+mn-lt"/>
                </a:rPr>
                <a:t>8.专间内设符合《餐饮服务食品安全操作规范》要求的空调设施、空气消毒设施、工具清洗消毒设施；凉菜间、裱花间设专用冷藏设施。</a:t>
              </a:r>
              <a:endParaRPr lang="en-US" sz="1600">
                <a:cs typeface="+mn-ea"/>
                <a:sym typeface="+mn-lt"/>
              </a:endParaRPr>
            </a:p>
          </p:txBody>
        </p:sp>
        <p:sp>
          <p:nvSpPr>
            <p:cNvPr id="51" name="TextBox 50"/>
            <p:cNvSpPr txBox="1"/>
            <p:nvPr/>
          </p:nvSpPr>
          <p:spPr>
            <a:xfrm>
              <a:off x="3064330" y="3533756"/>
              <a:ext cx="7149254" cy="428991"/>
            </a:xfrm>
            <a:prstGeom prst="rect">
              <a:avLst/>
            </a:prstGeom>
            <a:noFill/>
          </p:spPr>
          <p:txBody>
            <a:bodyPr wrap="square" rtlCol="0">
              <a:spAutoFit/>
            </a:bodyPr>
            <a:lstStyle/>
            <a:p>
              <a:pPr algn="l"/>
              <a:r>
                <a:rPr lang="en-US" sz="1600">
                  <a:latin typeface="宋体" panose="02010600030101010101" pitchFamily="2" charset="-122"/>
                  <a:ea typeface="宋体" panose="02010600030101010101" pitchFamily="2" charset="-122"/>
                  <a:cs typeface="+mn-ea"/>
                  <a:sym typeface="+mn-lt"/>
                </a:rPr>
                <a:t>7.配备能正常运转的清洗、消毒、保洁设备设施。设专供存放消毒后餐用具的保洁设施，标记明显，结构密闭并易于清洁。</a:t>
              </a:r>
              <a:endParaRPr lang="en-US" sz="1600">
                <a:latin typeface="宋体" panose="02010600030101010101" pitchFamily="2" charset="-122"/>
                <a:ea typeface="宋体" panose="02010600030101010101" pitchFamily="2" charset="-122"/>
                <a:cs typeface="+mn-ea"/>
                <a:sym typeface="+mn-lt"/>
              </a:endParaRPr>
            </a:p>
          </p:txBody>
        </p:sp>
        <p:sp>
          <p:nvSpPr>
            <p:cNvPr id="54" name="TextBox 53"/>
            <p:cNvSpPr txBox="1"/>
            <p:nvPr/>
          </p:nvSpPr>
          <p:spPr>
            <a:xfrm>
              <a:off x="1682252" y="4266248"/>
              <a:ext cx="1146670" cy="881321"/>
            </a:xfrm>
            <a:prstGeom prst="rect">
              <a:avLst/>
            </a:prstGeom>
            <a:solidFill>
              <a:schemeClr val="bg1"/>
            </a:solidFill>
          </p:spPr>
          <p:txBody>
            <a:bodyPr wrap="square" rtlCol="0">
              <a:spAutoFit/>
            </a:bodyPr>
            <a:lstStyle/>
            <a:p>
              <a:pPr algn="ctr"/>
              <a:r>
                <a:rPr lang="zh-CN" altLang="en-US" sz="3600">
                  <a:solidFill>
                    <a:srgbClr val="00B0F0"/>
                  </a:solidFill>
                  <a:cs typeface="+mn-ea"/>
                  <a:sym typeface="+mn-lt"/>
                </a:rPr>
                <a:t>专间</a:t>
              </a:r>
              <a:endParaRPr lang="zh-CN" altLang="en-US" sz="3600">
                <a:solidFill>
                  <a:srgbClr val="00B0F0"/>
                </a:solidFill>
                <a:cs typeface="+mn-ea"/>
                <a:sym typeface="+mn-lt"/>
              </a:endParaRPr>
            </a:p>
          </p:txBody>
        </p:sp>
        <p:sp>
          <p:nvSpPr>
            <p:cNvPr id="65" name="TextBox 64"/>
            <p:cNvSpPr txBox="1"/>
            <p:nvPr/>
          </p:nvSpPr>
          <p:spPr>
            <a:xfrm>
              <a:off x="2994605" y="4913721"/>
              <a:ext cx="7218979" cy="247872"/>
            </a:xfrm>
            <a:prstGeom prst="rect">
              <a:avLst/>
            </a:prstGeom>
            <a:noFill/>
          </p:spPr>
          <p:txBody>
            <a:bodyPr wrap="square" rtlCol="0">
              <a:spAutoFit/>
            </a:bodyPr>
            <a:lstStyle/>
            <a:p>
              <a:pPr algn="l"/>
              <a:r>
                <a:rPr lang="en-US" sz="1600">
                  <a:latin typeface="宋体" panose="02010600030101010101" pitchFamily="2" charset="-122"/>
                  <a:ea typeface="宋体" panose="02010600030101010101" pitchFamily="2" charset="-122"/>
                  <a:cs typeface="+mn-ea"/>
                  <a:sym typeface="+mn-lt"/>
                </a:rPr>
                <a:t>9.专间入口处设置洗手、消毒、更衣设施。</a:t>
              </a:r>
              <a:endParaRPr lang="en-US" sz="1600">
                <a:latin typeface="宋体" panose="02010600030101010101" pitchFamily="2" charset="-122"/>
                <a:ea typeface="宋体" panose="02010600030101010101" pitchFamily="2" charset="-122"/>
                <a:cs typeface="+mn-ea"/>
                <a:sym typeface="+mn-lt"/>
              </a:endParaRPr>
            </a:p>
          </p:txBody>
        </p:sp>
      </p:grpSp>
    </p:spTree>
  </p:cSld>
  <p:clrMapOvr>
    <a:masterClrMapping/>
  </p:clrMapOvr>
  <p:transition spd="slow" advTm="300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43610" y="157480"/>
            <a:ext cx="7318375" cy="4926965"/>
          </a:xfrm>
          <a:prstGeom prst="rect">
            <a:avLst/>
          </a:prstGeom>
        </p:spPr>
      </p:pic>
    </p:spTree>
  </p:cSld>
  <p:clrMapOvr>
    <a:masterClrMapping/>
  </p:clrMapOvr>
  <p:transition spd="slow" advTm="3000">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
          <p:cNvSpPr txBox="1"/>
          <p:nvPr/>
        </p:nvSpPr>
        <p:spPr>
          <a:xfrm>
            <a:off x="2697063" y="343934"/>
            <a:ext cx="3745230" cy="73723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zh-CN" altLang="en-US" sz="2800" b="1" dirty="0">
                <a:solidFill>
                  <a:schemeClr val="accent2"/>
                </a:solidFill>
                <a:cs typeface="+mn-ea"/>
                <a:sym typeface="+mn-lt"/>
              </a:rPr>
              <a:t>现场核查结果判定准则</a:t>
            </a:r>
            <a:endParaRPr lang="zh-CN" altLang="en-US" sz="2800" b="1" dirty="0">
              <a:solidFill>
                <a:schemeClr val="accent2"/>
              </a:solidFill>
              <a:cs typeface="+mn-ea"/>
              <a:sym typeface="+mn-lt"/>
            </a:endParaRPr>
          </a:p>
        </p:txBody>
      </p:sp>
      <p:sp>
        <p:nvSpPr>
          <p:cNvPr id="34" name="文本框 25"/>
          <p:cNvSpPr txBox="1"/>
          <p:nvPr/>
        </p:nvSpPr>
        <p:spPr>
          <a:xfrm>
            <a:off x="4283929" y="-78689"/>
            <a:ext cx="571500" cy="46037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en-US" altLang="zh-CN" sz="1600" b="1" dirty="0" smtClean="0">
                <a:solidFill>
                  <a:schemeClr val="tx1">
                    <a:lumMod val="50000"/>
                    <a:lumOff val="50000"/>
                  </a:schemeClr>
                </a:solidFill>
                <a:cs typeface="+mn-ea"/>
                <a:sym typeface="+mn-lt"/>
              </a:rPr>
              <a:t>TWO</a:t>
            </a:r>
            <a:endParaRPr lang="en-US" altLang="zh-CN" sz="1600" b="1" dirty="0">
              <a:solidFill>
                <a:schemeClr val="tx1">
                  <a:lumMod val="50000"/>
                  <a:lumOff val="50000"/>
                </a:schemeClr>
              </a:solidFill>
              <a:cs typeface="+mn-ea"/>
              <a:sym typeface="+mn-lt"/>
            </a:endParaRPr>
          </a:p>
        </p:txBody>
      </p:sp>
      <p:sp>
        <p:nvSpPr>
          <p:cNvPr id="42" name="Shape 1624"/>
          <p:cNvSpPr/>
          <p:nvPr/>
        </p:nvSpPr>
        <p:spPr>
          <a:xfrm>
            <a:off x="1959835" y="1822102"/>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cs typeface="+mn-ea"/>
              <a:sym typeface="+mn-lt"/>
            </a:endParaRPr>
          </a:p>
        </p:txBody>
      </p:sp>
      <p:sp>
        <p:nvSpPr>
          <p:cNvPr id="43" name="Text Placeholder 3"/>
          <p:cNvSpPr txBox="1"/>
          <p:nvPr/>
        </p:nvSpPr>
        <p:spPr>
          <a:xfrm>
            <a:off x="501650" y="2809875"/>
            <a:ext cx="1757045" cy="476250"/>
          </a:xfrm>
          <a:prstGeom prst="rect">
            <a:avLst/>
          </a:prstGeom>
        </p:spPr>
        <p:txBody>
          <a:bodyPr lIns="68580" tIns="34290" rIns="68580" bIns="34290" anchor="ctr">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b="1" dirty="0">
                <a:solidFill>
                  <a:schemeClr val="tx1"/>
                </a:solidFill>
                <a:effectLst>
                  <a:outerShdw blurRad="38100" dist="19050" dir="2700000" algn="tl" rotWithShape="0">
                    <a:schemeClr val="dk1">
                      <a:alpha val="40000"/>
                    </a:schemeClr>
                  </a:outerShdw>
                </a:effectLst>
                <a:cs typeface="+mn-ea"/>
                <a:sym typeface="+mn-lt"/>
              </a:rPr>
              <a:t>关键项</a:t>
            </a:r>
            <a:endParaRPr lang="zh-CN" altLang="en-US" sz="2400" b="1" dirty="0">
              <a:solidFill>
                <a:schemeClr val="tx1"/>
              </a:solidFill>
              <a:effectLst>
                <a:outerShdw blurRad="38100" dist="19050" dir="2700000" algn="tl" rotWithShape="0">
                  <a:schemeClr val="dk1">
                    <a:alpha val="40000"/>
                  </a:schemeClr>
                </a:outerShdw>
              </a:effectLst>
              <a:cs typeface="+mn-ea"/>
              <a:sym typeface="+mn-lt"/>
            </a:endParaRPr>
          </a:p>
        </p:txBody>
      </p:sp>
      <p:sp>
        <p:nvSpPr>
          <p:cNvPr id="49" name="Text Placeholder 4"/>
          <p:cNvSpPr txBox="1"/>
          <p:nvPr/>
        </p:nvSpPr>
        <p:spPr>
          <a:xfrm>
            <a:off x="629920" y="3170555"/>
            <a:ext cx="1500505" cy="28067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200" b="1" dirty="0">
                <a:solidFill>
                  <a:srgbClr val="FF0000"/>
                </a:solidFill>
                <a:cs typeface="+mn-ea"/>
                <a:sym typeface="+mn-lt"/>
              </a:rPr>
              <a:t>不符合数</a:t>
            </a:r>
            <a:r>
              <a:rPr lang="en-US" altLang="zh-CN" sz="1200" b="1" dirty="0">
                <a:solidFill>
                  <a:srgbClr val="FF0000"/>
                </a:solidFill>
                <a:cs typeface="+mn-ea"/>
                <a:sym typeface="+mn-lt"/>
              </a:rPr>
              <a:t>0</a:t>
            </a:r>
            <a:r>
              <a:rPr lang="zh-CN" altLang="en-US" sz="1200" b="1" dirty="0">
                <a:solidFill>
                  <a:srgbClr val="FF0000"/>
                </a:solidFill>
                <a:cs typeface="+mn-ea"/>
                <a:sym typeface="+mn-lt"/>
              </a:rPr>
              <a:t>项</a:t>
            </a:r>
            <a:endParaRPr lang="zh-CN" altLang="en-US" sz="1200" b="1" dirty="0">
              <a:solidFill>
                <a:srgbClr val="FF0000"/>
              </a:solidFill>
              <a:cs typeface="+mn-ea"/>
              <a:sym typeface="+mn-lt"/>
            </a:endParaRPr>
          </a:p>
        </p:txBody>
      </p:sp>
      <p:sp>
        <p:nvSpPr>
          <p:cNvPr id="50" name="Shape 1626"/>
          <p:cNvSpPr/>
          <p:nvPr/>
        </p:nvSpPr>
        <p:spPr>
          <a:xfrm flipV="1">
            <a:off x="2346872" y="3286195"/>
            <a:ext cx="1" cy="1040216"/>
          </a:xfrm>
          <a:prstGeom prst="line">
            <a:avLst/>
          </a:prstGeom>
          <a:ln w="12700">
            <a:solidFill>
              <a:srgbClr val="A6AAA9"/>
            </a:solidFill>
            <a:miter lim="400000"/>
          </a:ln>
        </p:spPr>
        <p:txBody>
          <a:bodyPr lIns="19050" tIns="19050" rIns="19050" bIns="19050" anchor="ctr"/>
          <a:lstStyle/>
          <a:p>
            <a:pPr lvl="0"/>
            <a:endParaRPr sz="1300">
              <a:cs typeface="+mn-ea"/>
              <a:sym typeface="+mn-lt"/>
            </a:endParaRPr>
          </a:p>
        </p:txBody>
      </p:sp>
      <p:sp>
        <p:nvSpPr>
          <p:cNvPr id="52" name="Shape 1628"/>
          <p:cNvSpPr/>
          <p:nvPr/>
        </p:nvSpPr>
        <p:spPr>
          <a:xfrm flipV="1">
            <a:off x="3986015" y="1717338"/>
            <a:ext cx="1" cy="1537162"/>
          </a:xfrm>
          <a:prstGeom prst="line">
            <a:avLst/>
          </a:prstGeom>
          <a:ln w="12700">
            <a:solidFill>
              <a:srgbClr val="A6AAA9"/>
            </a:solidFill>
            <a:miter lim="400000"/>
          </a:ln>
        </p:spPr>
        <p:txBody>
          <a:bodyPr lIns="19050" tIns="19050" rIns="19050" bIns="19050" anchor="ctr"/>
          <a:lstStyle/>
          <a:p>
            <a:pPr lvl="0"/>
            <a:endParaRPr sz="1300">
              <a:cs typeface="+mn-ea"/>
              <a:sym typeface="+mn-lt"/>
            </a:endParaRPr>
          </a:p>
        </p:txBody>
      </p:sp>
      <p:sp>
        <p:nvSpPr>
          <p:cNvPr id="53" name="Shape 1629"/>
          <p:cNvSpPr/>
          <p:nvPr/>
        </p:nvSpPr>
        <p:spPr>
          <a:xfrm flipV="1">
            <a:off x="5649207" y="2766690"/>
            <a:ext cx="1" cy="1020713"/>
          </a:xfrm>
          <a:prstGeom prst="line">
            <a:avLst/>
          </a:prstGeom>
          <a:ln w="12700">
            <a:solidFill>
              <a:srgbClr val="A6AAA9"/>
            </a:solidFill>
            <a:miter lim="400000"/>
          </a:ln>
        </p:spPr>
        <p:txBody>
          <a:bodyPr lIns="19050" tIns="19050" rIns="19050" bIns="19050" anchor="ctr"/>
          <a:lstStyle/>
          <a:p>
            <a:pPr lvl="0"/>
            <a:endParaRPr sz="1300">
              <a:cs typeface="+mn-ea"/>
              <a:sym typeface="+mn-lt"/>
            </a:endParaRPr>
          </a:p>
        </p:txBody>
      </p:sp>
      <p:sp>
        <p:nvSpPr>
          <p:cNvPr id="54" name="Shape 1630"/>
          <p:cNvSpPr/>
          <p:nvPr/>
        </p:nvSpPr>
        <p:spPr>
          <a:xfrm>
            <a:off x="2178114" y="3097353"/>
            <a:ext cx="358924"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cs typeface="+mn-ea"/>
              <a:sym typeface="+mn-lt"/>
            </a:endParaRPr>
          </a:p>
        </p:txBody>
      </p:sp>
      <p:sp>
        <p:nvSpPr>
          <p:cNvPr id="56" name="Shape 1642"/>
          <p:cNvSpPr/>
          <p:nvPr/>
        </p:nvSpPr>
        <p:spPr>
          <a:xfrm>
            <a:off x="3819375" y="1387697"/>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cs typeface="+mn-ea"/>
              <a:sym typeface="+mn-lt"/>
            </a:endParaRPr>
          </a:p>
        </p:txBody>
      </p:sp>
      <p:sp>
        <p:nvSpPr>
          <p:cNvPr id="57" name="Shape 1648"/>
          <p:cNvSpPr/>
          <p:nvPr/>
        </p:nvSpPr>
        <p:spPr>
          <a:xfrm>
            <a:off x="5479114" y="3627485"/>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cs typeface="+mn-ea"/>
              <a:sym typeface="+mn-lt"/>
            </a:endParaRPr>
          </a:p>
        </p:txBody>
      </p:sp>
      <p:sp>
        <p:nvSpPr>
          <p:cNvPr id="58" name="Shape 1653"/>
          <p:cNvSpPr/>
          <p:nvPr/>
        </p:nvSpPr>
        <p:spPr>
          <a:xfrm>
            <a:off x="2303542" y="4289248"/>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cs typeface="+mn-ea"/>
              <a:sym typeface="+mn-lt"/>
            </a:endParaRPr>
          </a:p>
        </p:txBody>
      </p:sp>
      <p:sp>
        <p:nvSpPr>
          <p:cNvPr id="60" name="Shape 1655"/>
          <p:cNvSpPr/>
          <p:nvPr/>
        </p:nvSpPr>
        <p:spPr>
          <a:xfrm>
            <a:off x="3899363" y="3170564"/>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cs typeface="+mn-ea"/>
              <a:sym typeface="+mn-lt"/>
            </a:endParaRPr>
          </a:p>
        </p:txBody>
      </p:sp>
      <p:sp>
        <p:nvSpPr>
          <p:cNvPr id="61" name="Shape 1656"/>
          <p:cNvSpPr/>
          <p:nvPr/>
        </p:nvSpPr>
        <p:spPr>
          <a:xfrm>
            <a:off x="5539714" y="2661656"/>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cs typeface="+mn-ea"/>
              <a:sym typeface="+mn-lt"/>
            </a:endParaRPr>
          </a:p>
        </p:txBody>
      </p:sp>
      <p:sp>
        <p:nvSpPr>
          <p:cNvPr id="64" name="Text Placeholder 3"/>
          <p:cNvSpPr txBox="1"/>
          <p:nvPr/>
        </p:nvSpPr>
        <p:spPr>
          <a:xfrm>
            <a:off x="4117975" y="1337310"/>
            <a:ext cx="1441450" cy="340360"/>
          </a:xfrm>
          <a:prstGeom prst="rect">
            <a:avLst/>
          </a:prstGeom>
        </p:spPr>
        <p:txBody>
          <a:bodyPr vert="horz" lIns="68580" tIns="34290" rIns="68580" bIns="34290" rtlCol="0"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ctr">
              <a:buClrTx/>
              <a:buSzTx/>
              <a:buNone/>
            </a:pPr>
            <a:r>
              <a:rPr lang="zh-CN" altLang="en-US" sz="2400" b="1" dirty="0">
                <a:effectLst>
                  <a:outerShdw blurRad="38100" dist="19050" dir="2700000" algn="tl" rotWithShape="0">
                    <a:schemeClr val="dk1">
                      <a:alpha val="40000"/>
                    </a:schemeClr>
                  </a:outerShdw>
                </a:effectLst>
                <a:cs typeface="+mn-ea"/>
                <a:sym typeface="+mn-lt"/>
              </a:rPr>
              <a:t>重点项</a:t>
            </a:r>
            <a:endParaRPr lang="zh-CN" altLang="en-US" sz="2400" b="1" dirty="0">
              <a:effectLst>
                <a:outerShdw blurRad="38100" dist="19050" dir="2700000" algn="tl" rotWithShape="0">
                  <a:schemeClr val="dk1">
                    <a:alpha val="40000"/>
                  </a:schemeClr>
                </a:outerShdw>
              </a:effectLst>
              <a:cs typeface="+mn-ea"/>
              <a:sym typeface="+mn-lt"/>
            </a:endParaRPr>
          </a:p>
        </p:txBody>
      </p:sp>
      <p:sp>
        <p:nvSpPr>
          <p:cNvPr id="65" name="Text Placeholder 4"/>
          <p:cNvSpPr txBox="1"/>
          <p:nvPr/>
        </p:nvSpPr>
        <p:spPr>
          <a:xfrm>
            <a:off x="4352925" y="1687830"/>
            <a:ext cx="1206500" cy="13398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200" b="1" dirty="0">
                <a:solidFill>
                  <a:srgbClr val="FF0000"/>
                </a:solidFill>
                <a:latin typeface="+mn-lt"/>
                <a:ea typeface="+mn-ea"/>
                <a:cs typeface="+mn-ea"/>
                <a:sym typeface="+mn-lt"/>
              </a:rPr>
              <a:t>不符合数≤2项</a:t>
            </a:r>
            <a:endParaRPr lang="zh-CN" altLang="en-US" sz="1200" b="1" dirty="0">
              <a:solidFill>
                <a:srgbClr val="FF0000"/>
              </a:solidFill>
              <a:latin typeface="+mn-lt"/>
              <a:ea typeface="+mn-ea"/>
              <a:cs typeface="+mn-ea"/>
              <a:sym typeface="+mn-lt"/>
            </a:endParaRPr>
          </a:p>
        </p:txBody>
      </p:sp>
      <p:sp>
        <p:nvSpPr>
          <p:cNvPr id="66" name="Text Placeholder 3"/>
          <p:cNvSpPr txBox="1">
            <a:spLocks noChangeAspect="1"/>
          </p:cNvSpPr>
          <p:nvPr/>
        </p:nvSpPr>
        <p:spPr>
          <a:xfrm>
            <a:off x="5964555" y="3679825"/>
            <a:ext cx="2432685" cy="610235"/>
          </a:xfrm>
          <a:prstGeom prst="rect">
            <a:avLst/>
          </a:prstGeom>
        </p:spPr>
        <p:txBody>
          <a:bodyPr vert="horz" lIns="68580" tIns="34290" rIns="68580" bIns="34290" rtlCol="0"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ctr">
              <a:buClrTx/>
              <a:buSzTx/>
              <a:buNone/>
            </a:pPr>
            <a:r>
              <a:rPr lang="zh-CN" altLang="en-US" sz="2400" b="1" dirty="0">
                <a:effectLst>
                  <a:outerShdw blurRad="38100" dist="19050" dir="2700000" algn="tl" rotWithShape="0">
                    <a:schemeClr val="dk1">
                      <a:alpha val="40000"/>
                    </a:schemeClr>
                  </a:outerShdw>
                </a:effectLst>
                <a:cs typeface="+mn-ea"/>
                <a:sym typeface="+mn-lt"/>
              </a:rPr>
              <a:t>重点项和一般项</a:t>
            </a:r>
            <a:endParaRPr lang="zh-CN" altLang="en-US" sz="2400" b="1" dirty="0">
              <a:effectLst>
                <a:outerShdw blurRad="38100" dist="19050" dir="2700000" algn="tl" rotWithShape="0">
                  <a:schemeClr val="dk1">
                    <a:alpha val="40000"/>
                  </a:schemeClr>
                </a:outerShdw>
              </a:effectLst>
              <a:cs typeface="+mn-ea"/>
              <a:sym typeface="+mn-lt"/>
            </a:endParaRPr>
          </a:p>
        </p:txBody>
      </p:sp>
      <p:sp>
        <p:nvSpPr>
          <p:cNvPr id="67" name="Text Placeholder 4"/>
          <p:cNvSpPr txBox="1"/>
          <p:nvPr/>
        </p:nvSpPr>
        <p:spPr>
          <a:xfrm>
            <a:off x="6256020" y="4137025"/>
            <a:ext cx="1689735" cy="238760"/>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200" dirty="0">
                <a:solidFill>
                  <a:srgbClr val="FF0000"/>
                </a:solidFill>
                <a:latin typeface="+mn-lt"/>
                <a:ea typeface="+mn-ea"/>
                <a:cs typeface="+mn-ea"/>
                <a:sym typeface="+mn-lt"/>
              </a:rPr>
              <a:t>不符合总数≤6项。</a:t>
            </a:r>
            <a:endParaRPr lang="zh-CN" altLang="en-US" sz="1200" dirty="0">
              <a:solidFill>
                <a:srgbClr val="FF0000"/>
              </a:solidFill>
              <a:latin typeface="+mn-lt"/>
              <a:ea typeface="+mn-ea"/>
              <a:cs typeface="+mn-ea"/>
              <a:sym typeface="+mn-lt"/>
            </a:endParaRPr>
          </a:p>
        </p:txBody>
      </p:sp>
      <p:sp>
        <p:nvSpPr>
          <p:cNvPr id="68" name="Text Placeholder 4"/>
          <p:cNvSpPr txBox="1"/>
          <p:nvPr/>
        </p:nvSpPr>
        <p:spPr>
          <a:xfrm>
            <a:off x="2258395" y="3286292"/>
            <a:ext cx="192855" cy="231789"/>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mn-lt"/>
                <a:ea typeface="+mn-ea"/>
                <a:cs typeface="+mn-ea"/>
                <a:sym typeface="+mn-lt"/>
              </a:rPr>
              <a:t>1</a:t>
            </a:r>
            <a:endParaRPr lang="id-ID" sz="1600" b="1" dirty="0">
              <a:solidFill>
                <a:srgbClr val="FCFCFC"/>
              </a:solidFill>
              <a:latin typeface="+mn-lt"/>
              <a:ea typeface="+mn-ea"/>
              <a:cs typeface="+mn-ea"/>
              <a:sym typeface="+mn-lt"/>
            </a:endParaRPr>
          </a:p>
        </p:txBody>
      </p:sp>
      <p:sp>
        <p:nvSpPr>
          <p:cNvPr id="69" name="Text Placeholder 4"/>
          <p:cNvSpPr txBox="1"/>
          <p:nvPr/>
        </p:nvSpPr>
        <p:spPr>
          <a:xfrm>
            <a:off x="3252080" y="2003843"/>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mn-lt"/>
                <a:ea typeface="+mn-ea"/>
                <a:cs typeface="+mn-ea"/>
                <a:sym typeface="+mn-lt"/>
              </a:rPr>
              <a:t>02</a:t>
            </a:r>
            <a:endParaRPr lang="id-ID" sz="1200" b="1" dirty="0">
              <a:solidFill>
                <a:srgbClr val="FCFCFC"/>
              </a:solidFill>
              <a:latin typeface="+mn-lt"/>
              <a:ea typeface="+mn-ea"/>
              <a:cs typeface="+mn-ea"/>
              <a:sym typeface="+mn-lt"/>
            </a:endParaRPr>
          </a:p>
        </p:txBody>
      </p:sp>
      <p:sp>
        <p:nvSpPr>
          <p:cNvPr id="70" name="Text Placeholder 4"/>
          <p:cNvSpPr txBox="1"/>
          <p:nvPr/>
        </p:nvSpPr>
        <p:spPr>
          <a:xfrm>
            <a:off x="3891280" y="1551305"/>
            <a:ext cx="215265" cy="22669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id-ID" sz="1600" b="1" dirty="0">
                <a:solidFill>
                  <a:srgbClr val="FCFCFC"/>
                </a:solidFill>
                <a:latin typeface="+mn-lt"/>
                <a:ea typeface="+mn-ea"/>
                <a:cs typeface="+mn-ea"/>
                <a:sym typeface="+mn-lt"/>
              </a:rPr>
              <a:t>2</a:t>
            </a:r>
            <a:endParaRPr lang="en-US" altLang="id-ID" sz="1600" b="1" dirty="0">
              <a:solidFill>
                <a:srgbClr val="FCFCFC"/>
              </a:solidFill>
              <a:latin typeface="+mn-lt"/>
              <a:ea typeface="+mn-ea"/>
              <a:cs typeface="+mn-ea"/>
              <a:sym typeface="+mn-lt"/>
            </a:endParaRPr>
          </a:p>
        </p:txBody>
      </p:sp>
      <p:sp>
        <p:nvSpPr>
          <p:cNvPr id="71" name="Text Placeholder 4"/>
          <p:cNvSpPr txBox="1"/>
          <p:nvPr/>
        </p:nvSpPr>
        <p:spPr>
          <a:xfrm>
            <a:off x="5561938" y="3787060"/>
            <a:ext cx="192855" cy="231789"/>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id-ID" sz="1600" b="1" dirty="0">
                <a:solidFill>
                  <a:srgbClr val="FCFCFC"/>
                </a:solidFill>
                <a:latin typeface="+mn-lt"/>
                <a:ea typeface="+mn-ea"/>
                <a:cs typeface="+mn-ea"/>
                <a:sym typeface="+mn-lt"/>
              </a:rPr>
              <a:t>3</a:t>
            </a:r>
            <a:endParaRPr lang="en-US" altLang="id-ID" sz="1600" b="1" dirty="0">
              <a:solidFill>
                <a:srgbClr val="FCFCFC"/>
              </a:solidFill>
              <a:latin typeface="+mn-lt"/>
              <a:ea typeface="+mn-ea"/>
              <a:cs typeface="+mn-ea"/>
              <a:sym typeface="+mn-lt"/>
            </a:endParaRPr>
          </a:p>
        </p:txBody>
      </p:sp>
      <p:sp>
        <p:nvSpPr>
          <p:cNvPr id="72" name="Shape 1625"/>
          <p:cNvSpPr/>
          <p:nvPr/>
        </p:nvSpPr>
        <p:spPr>
          <a:xfrm>
            <a:off x="7236297" y="1777819"/>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cs typeface="+mn-ea"/>
              <a:sym typeface="+mn-lt"/>
            </a:endParaRPr>
          </a:p>
        </p:txBody>
      </p:sp>
      <p:sp>
        <p:nvSpPr>
          <p:cNvPr id="73" name="Shape 1657"/>
          <p:cNvSpPr/>
          <p:nvPr/>
        </p:nvSpPr>
        <p:spPr>
          <a:xfrm>
            <a:off x="7601425" y="191895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cs typeface="+mn-ea"/>
              <a:sym typeface="+mn-lt"/>
            </a:endParaRPr>
          </a:p>
        </p:txBody>
      </p:sp>
      <p:sp>
        <p:nvSpPr>
          <p:cNvPr id="74" name="Text Placeholder 3"/>
          <p:cNvSpPr txBox="1"/>
          <p:nvPr/>
        </p:nvSpPr>
        <p:spPr>
          <a:xfrm>
            <a:off x="7373834" y="2418061"/>
            <a:ext cx="765012"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id-ID" sz="2800" b="1" dirty="0">
                <a:solidFill>
                  <a:srgbClr val="C9452E"/>
                </a:solidFill>
                <a:latin typeface="+mn-lt"/>
                <a:ea typeface="+mn-ea"/>
                <a:cs typeface="+mn-ea"/>
                <a:sym typeface="+mn-lt"/>
              </a:rPr>
              <a:t>通过</a:t>
            </a:r>
            <a:endParaRPr lang="zh-CN" altLang="id-ID" sz="2400" b="1" dirty="0">
              <a:solidFill>
                <a:srgbClr val="C9452E"/>
              </a:solidFill>
              <a:latin typeface="+mn-lt"/>
              <a:ea typeface="+mn-ea"/>
              <a:cs typeface="+mn-ea"/>
              <a:sym typeface="+mn-lt"/>
            </a:endParaRP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000" fill="hold">
                                          <p:stCondLst>
                                            <p:cond delay="0"/>
                                          </p:stCondLst>
                                        </p:cTn>
                                        <p:tgtEl>
                                          <p:spTgt spid="49">
                                            <p:txEl>
                                              <p:pRg st="0" end="0"/>
                                            </p:txEl>
                                          </p:spTgt>
                                        </p:tgtEl>
                                        <p:attrNameLst>
                                          <p:attrName>style.visibility</p:attrName>
                                        </p:attrNameLst>
                                      </p:cBhvr>
                                      <p:to>
                                        <p:strVal val="visible"/>
                                      </p:to>
                                    </p:set>
                                    <p:animEffect transition="in" filter="strips(downLeft)">
                                      <p:cBhvr>
                                        <p:cTn id="7" dur="1000"/>
                                        <p:tgtEl>
                                          <p:spTgt spid="49">
                                            <p:txEl>
                                              <p:pRg st="0" end="0"/>
                                            </p:txEl>
                                          </p:spTgt>
                                        </p:tgtEl>
                                      </p:cBhvr>
                                    </p:animEffect>
                                  </p:childTnLst>
                                </p:cTn>
                              </p:par>
                              <p:par>
                                <p:cTn id="8" presetID="18" presetClass="entr" presetSubtype="6" fill="hold" grpId="0" nodeType="withEffect">
                                  <p:stCondLst>
                                    <p:cond delay="0"/>
                                  </p:stCondLst>
                                  <p:childTnLst>
                                    <p:set>
                                      <p:cBhvr>
                                        <p:cTn id="9" dur="1000" fill="hold">
                                          <p:stCondLst>
                                            <p:cond delay="0"/>
                                          </p:stCondLst>
                                        </p:cTn>
                                        <p:tgtEl>
                                          <p:spTgt spid="65"/>
                                        </p:tgtEl>
                                        <p:attrNameLst>
                                          <p:attrName>style.visibility</p:attrName>
                                        </p:attrNameLst>
                                      </p:cBhvr>
                                      <p:to>
                                        <p:strVal val="visible"/>
                                      </p:to>
                                    </p:set>
                                    <p:animEffect transition="in" filter="strips(downRight)">
                                      <p:cBhvr>
                                        <p:cTn id="10" dur="1000"/>
                                        <p:tgtEl>
                                          <p:spTgt spid="65"/>
                                        </p:tgtEl>
                                      </p:cBhvr>
                                    </p:animEffect>
                                  </p:childTnLst>
                                </p:cTn>
                              </p:par>
                              <p:par>
                                <p:cTn id="11" presetID="18" presetClass="entr" presetSubtype="6" fill="hold" grpId="0" nodeType="withEffect">
                                  <p:stCondLst>
                                    <p:cond delay="0"/>
                                  </p:stCondLst>
                                  <p:childTnLst>
                                    <p:set>
                                      <p:cBhvr>
                                        <p:cTn id="12" dur="1000" fill="hold">
                                          <p:stCondLst>
                                            <p:cond delay="0"/>
                                          </p:stCondLst>
                                        </p:cTn>
                                        <p:tgtEl>
                                          <p:spTgt spid="67"/>
                                        </p:tgtEl>
                                        <p:attrNameLst>
                                          <p:attrName>style.visibility</p:attrName>
                                        </p:attrNameLst>
                                      </p:cBhvr>
                                      <p:to>
                                        <p:strVal val="visible"/>
                                      </p:to>
                                    </p:set>
                                    <p:animEffect transition="in" filter="strips(downRight)">
                                      <p:cBhvr>
                                        <p:cTn id="13" dur="1000"/>
                                        <p:tgtEl>
                                          <p:spTgt spid="67"/>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000"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grpId="0" nodeType="withEffect">
                                  <p:stCondLst>
                                    <p:cond delay="0"/>
                                  </p:stCondLst>
                                  <p:childTnLst>
                                    <p:set>
                                      <p:cBhvr>
                                        <p:cTn id="22" dur="1000"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65" grpId="0"/>
      <p:bldP spid="67" grpId="0"/>
      <p:bldP spid="72" grpId="0" animBg="1"/>
      <p:bldP spid="73" grpId="0" bldLvl="0" animBg="1"/>
      <p:bldP spid="74" grpId="0"/>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MH" val="20160524111011"/>
  <p:tag name="MH_LIBRARY" val="GRAPHIC"/>
  <p:tag name="MH_TYPE" val="Other"/>
  <p:tag name="MH_ORDER" val="1"/>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xml><?xml version="1.0" encoding="utf-8"?>
<p:tagLst xmlns:p="http://schemas.openxmlformats.org/presentationml/2006/main">
  <p:tag name="ISPRING_PRESENTATION_TITLE" val="红色清爽年中工作总结半年总结汇报ppt模板"/>
  <p:tag name="ISPRING_FIRST_PUBLISH" val="1"/>
</p:tagLst>
</file>

<file path=ppt/theme/theme1.xml><?xml version="1.0" encoding="utf-8"?>
<a:theme xmlns:a="http://schemas.openxmlformats.org/drawingml/2006/main" name="包图主题2">
  <a:themeElements>
    <a:clrScheme name="自定义 12">
      <a:dk1>
        <a:sysClr val="windowText" lastClr="000000"/>
      </a:dk1>
      <a:lt1>
        <a:sysClr val="window" lastClr="FFFFFF"/>
      </a:lt1>
      <a:dk2>
        <a:srgbClr val="424456"/>
      </a:dk2>
      <a:lt2>
        <a:srgbClr val="DEDEDE"/>
      </a:lt2>
      <a:accent1>
        <a:srgbClr val="509AA2"/>
      </a:accent1>
      <a:accent2>
        <a:srgbClr val="3C7379"/>
      </a:accent2>
      <a:accent3>
        <a:srgbClr val="509AA2"/>
      </a:accent3>
      <a:accent4>
        <a:srgbClr val="A5A5A5"/>
      </a:accent4>
      <a:accent5>
        <a:srgbClr val="509AA2"/>
      </a:accent5>
      <a:accent6>
        <a:srgbClr val="2C5C65"/>
      </a:accent6>
      <a:hlink>
        <a:srgbClr val="67AFBD"/>
      </a:hlink>
      <a:folHlink>
        <a:srgbClr val="C2A874"/>
      </a:folHlink>
    </a:clrScheme>
    <a:fontScheme name="4f3my3wi">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1251</Words>
  <Application>WPS 演示</Application>
  <PresentationFormat>全屏显示(16:9)</PresentationFormat>
  <Paragraphs>173</Paragraphs>
  <Slides>13</Slides>
  <Notes>44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宋体</vt:lpstr>
      <vt:lpstr>Wingdings</vt:lpstr>
      <vt:lpstr>站酷高端黑</vt:lpstr>
      <vt:lpstr>方正小标宋简体</vt:lpstr>
      <vt:lpstr>Arial</vt:lpstr>
      <vt:lpstr>Open Sans</vt:lpstr>
      <vt:lpstr>Open Sans</vt:lpstr>
      <vt:lpstr>字魂59号-创粗黑</vt:lpstr>
      <vt:lpstr>微软雅黑</vt:lpstr>
      <vt:lpstr>Arial Unicode MS</vt:lpstr>
      <vt:lpstr>Calibri</vt:lpstr>
      <vt:lpstr>Segoe Print</vt:lpstr>
      <vt:lpstr>Oradano-mincho-GSRR</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红色清爽年中工作总结半年总结汇报ppt模板</dc:title>
  <dc:creator>XB</dc:creator>
  <cp:lastModifiedBy>小田哥哥</cp:lastModifiedBy>
  <cp:revision>114</cp:revision>
  <dcterms:created xsi:type="dcterms:W3CDTF">2016-05-27T01:37:00Z</dcterms:created>
  <dcterms:modified xsi:type="dcterms:W3CDTF">2019-06-29T14:10:39Z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2052-11.1.0.8863</vt:lpwstr>
  </property>
  <property fmtid="{D5CDD505-2E9C-101B-9397-08002B2CF9AE}" pid="3" name="KSORubyTemplateID">
    <vt:lpwstr>2</vt:lpwstr>
  </property>
</Properties>
</file>