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5">
  <p:sldMasterIdLst>
    <p:sldMasterId id="2147483648" r:id="rId1"/>
  </p:sldMasterIdLst>
  <p:notesMasterIdLst>
    <p:notesMasterId r:id="rId43"/>
  </p:notesMasterIdLst>
  <p:sldIdLst>
    <p:sldId id="257" r:id="rId3"/>
    <p:sldId id="438" r:id="rId4"/>
    <p:sldId id="258" r:id="rId5"/>
    <p:sldId id="363" r:id="rId6"/>
    <p:sldId id="489" r:id="rId7"/>
    <p:sldId id="419" r:id="rId8"/>
    <p:sldId id="420" r:id="rId9"/>
    <p:sldId id="490" r:id="rId10"/>
    <p:sldId id="422" r:id="rId11"/>
    <p:sldId id="474" r:id="rId12"/>
    <p:sldId id="483" r:id="rId13"/>
    <p:sldId id="484" r:id="rId14"/>
    <p:sldId id="475" r:id="rId15"/>
    <p:sldId id="424" r:id="rId16"/>
    <p:sldId id="476" r:id="rId17"/>
    <p:sldId id="425" r:id="rId18"/>
    <p:sldId id="461" r:id="rId19"/>
    <p:sldId id="426" r:id="rId20"/>
    <p:sldId id="462" r:id="rId21"/>
    <p:sldId id="491" r:id="rId22"/>
    <p:sldId id="492" r:id="rId23"/>
    <p:sldId id="463" r:id="rId24"/>
    <p:sldId id="529" r:id="rId25"/>
    <p:sldId id="464" r:id="rId26"/>
    <p:sldId id="465" r:id="rId27"/>
    <p:sldId id="427" r:id="rId28"/>
    <p:sldId id="531" r:id="rId29"/>
    <p:sldId id="466" r:id="rId30"/>
    <p:sldId id="467" r:id="rId31"/>
    <p:sldId id="532" r:id="rId32"/>
    <p:sldId id="428" r:id="rId33"/>
    <p:sldId id="468" r:id="rId34"/>
    <p:sldId id="533" r:id="rId35"/>
    <p:sldId id="535" r:id="rId36"/>
    <p:sldId id="429" r:id="rId37"/>
    <p:sldId id="430" r:id="rId38"/>
    <p:sldId id="470" r:id="rId39"/>
    <p:sldId id="431" r:id="rId40"/>
    <p:sldId id="471" r:id="rId41"/>
    <p:sldId id="355"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00"/>
    <a:srgbClr val="00FFFF"/>
    <a:srgbClr val="99FFCC"/>
    <a:srgbClr val="7C22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p:scale>
          <a:sx n="100" d="100"/>
          <a:sy n="100" d="100"/>
        </p:scale>
        <p:origin x="-1206" y="-258"/>
      </p:cViewPr>
      <p:guideLst>
        <p:guide orient="horz" pos="2112"/>
        <p:guide pos="28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notesMaster" Target="notesMasters/notesMaster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40DC8-A965-4CEA-BC5B-3560EB1A627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5FD9E-9680-45F7-BAEF-E7D0A0B13F9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p:spTree>
      <p:nvGrpSpPr>
        <p:cNvPr id="1" name=""/>
        <p:cNvGrpSpPr/>
        <p:nvPr/>
      </p:nvGrpSpPr>
      <p:grpSpPr>
        <a:xfrm>
          <a:off x="0" y="0"/>
          <a:ext cx="0" cy="0"/>
          <a:chOff x="0" y="0"/>
          <a:chExt cx="0" cy="0"/>
        </a:xfrm>
      </p:grpSpPr>
      <p:sp>
        <p:nvSpPr>
          <p:cNvPr id="9" name="Espace réservé pour une image  8"/>
          <p:cNvSpPr>
            <a:spLocks noGrp="1"/>
          </p:cNvSpPr>
          <p:nvPr>
            <p:ph type="pic" sz="quarter" idx="13"/>
          </p:nvPr>
        </p:nvSpPr>
        <p:spPr bwMode="gray">
          <a:xfrm>
            <a:off x="0" y="0"/>
            <a:ext cx="9144000" cy="3701076"/>
          </a:xfrm>
          <a:solidFill>
            <a:schemeClr val="bg2">
              <a:lumMod val="20000"/>
              <a:lumOff val="80000"/>
            </a:schemeClr>
          </a:solidFill>
        </p:spPr>
        <p:txBody>
          <a:bodyPr bIns="576000" anchor="ctr" anchorCtr="0">
            <a:normAutofit/>
          </a:bodyPr>
          <a:lstStyle>
            <a:lvl1pPr algn="ctr">
              <a:defRPr sz="1400" b="0"/>
            </a:lvl1pPr>
          </a:lstStyle>
          <a:p>
            <a:endParaRPr lang="fr-FR" dirty="0"/>
          </a:p>
        </p:txBody>
      </p:sp>
      <p:sp>
        <p:nvSpPr>
          <p:cNvPr id="14" name="Espace réservé du texte 11"/>
          <p:cNvSpPr>
            <a:spLocks noGrp="1"/>
          </p:cNvSpPr>
          <p:nvPr>
            <p:ph type="body" sz="quarter" idx="16" hasCustomPrompt="1"/>
          </p:nvPr>
        </p:nvSpPr>
        <p:spPr bwMode="gray">
          <a:xfrm>
            <a:off x="0" y="5516563"/>
            <a:ext cx="9144000" cy="1350000"/>
          </a:xfrm>
          <a:solidFill>
            <a:schemeClr val="accent2"/>
          </a:solidFill>
        </p:spPr>
        <p:txBody>
          <a:bodyPr/>
          <a:lstStyle>
            <a:lvl1pPr>
              <a:defRPr/>
            </a:lvl1pPr>
          </a:lstStyle>
          <a:p>
            <a:pPr lvl="0"/>
            <a:r>
              <a:rPr lang="fr-FR" dirty="0" smtClean="0"/>
              <a:t> </a:t>
            </a:r>
            <a:endParaRPr lang="fr-FR" dirty="0"/>
          </a:p>
        </p:txBody>
      </p:sp>
      <p:sp>
        <p:nvSpPr>
          <p:cNvPr id="12" name="Espace réservé du texte 11"/>
          <p:cNvSpPr>
            <a:spLocks noGrp="1"/>
          </p:cNvSpPr>
          <p:nvPr>
            <p:ph type="body" sz="quarter" idx="14" hasCustomPrompt="1"/>
          </p:nvPr>
        </p:nvSpPr>
        <p:spPr bwMode="gray">
          <a:xfrm>
            <a:off x="0" y="3130996"/>
            <a:ext cx="9144000" cy="2700000"/>
          </a:xfrm>
          <a:blipFill>
            <a:blip r:embed="rId2" cstate="print"/>
            <a:stretch>
              <a:fillRect/>
            </a:stretch>
          </a:blipFill>
        </p:spPr>
        <p:txBody>
          <a:bodyPr/>
          <a:lstStyle>
            <a:lvl1pPr>
              <a:defRPr/>
            </a:lvl1pPr>
          </a:lstStyle>
          <a:p>
            <a:pPr lvl="0"/>
            <a:r>
              <a:rPr lang="fr-FR" dirty="0" smtClean="0"/>
              <a:t> </a:t>
            </a:r>
            <a:endParaRPr lang="fr-FR" dirty="0"/>
          </a:p>
        </p:txBody>
      </p:sp>
      <p:sp>
        <p:nvSpPr>
          <p:cNvPr id="2" name="Titre 1"/>
          <p:cNvSpPr>
            <a:spLocks noGrp="1"/>
          </p:cNvSpPr>
          <p:nvPr>
            <p:ph type="title" hasCustomPrompt="1"/>
          </p:nvPr>
        </p:nvSpPr>
        <p:spPr bwMode="gray">
          <a:xfrm>
            <a:off x="684212" y="224644"/>
            <a:ext cx="2520000" cy="1800200"/>
          </a:xfrm>
          <a:prstGeom prst="rect">
            <a:avLst/>
          </a:prstGeom>
          <a:noFill/>
        </p:spPr>
        <p:txBody>
          <a:bodyPr lIns="0" rIns="0" bIns="0" anchor="t">
            <a:noAutofit/>
          </a:bodyPr>
          <a:lstStyle>
            <a:lvl1pPr algn="l">
              <a:defRPr sz="9600" b="0" cap="none" baseline="0"/>
            </a:lvl1pPr>
          </a:lstStyle>
          <a:p>
            <a:r>
              <a:rPr lang="fr-FR" dirty="0" smtClean="0"/>
              <a:t>00.</a:t>
            </a:r>
            <a:endParaRPr lang="fr-FR" dirty="0"/>
          </a:p>
        </p:txBody>
      </p:sp>
      <p:sp>
        <p:nvSpPr>
          <p:cNvPr id="3" name="Espace réservé du texte 2"/>
          <p:cNvSpPr>
            <a:spLocks noGrp="1"/>
          </p:cNvSpPr>
          <p:nvPr>
            <p:ph type="body" idx="1"/>
          </p:nvPr>
        </p:nvSpPr>
        <p:spPr bwMode="gray">
          <a:xfrm>
            <a:off x="684212" y="4557548"/>
            <a:ext cx="7920037" cy="1032040"/>
          </a:xfrm>
        </p:spPr>
        <p:txBody>
          <a:bodyPr anchor="t" anchorCtr="0">
            <a:normAutofit/>
          </a:bodyPr>
          <a:lstStyle>
            <a:lvl1pPr marL="0" indent="0">
              <a:lnSpc>
                <a:spcPct val="90000"/>
              </a:lnSpc>
              <a:spcAft>
                <a:spcPts val="0"/>
              </a:spcAft>
              <a:buNone/>
              <a:defRPr sz="2600" b="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dirty="0" smtClean="0"/>
              <a:t>Click to edit Master text styles</a:t>
            </a:r>
            <a:endParaRPr lang="fr-FR" altLang="zh-TW" dirty="0" smtClean="0"/>
          </a:p>
        </p:txBody>
      </p:sp>
      <p:pic>
        <p:nvPicPr>
          <p:cNvPr id="10" name="Picture 2" descr="C:\Users\admin\Desktop\sys_MVA_logo_outline.png"/>
          <p:cNvPicPr>
            <a:picLocks noChangeAspect="1" noChangeArrowheads="1"/>
          </p:cNvPicPr>
          <p:nvPr userDrawn="1"/>
        </p:nvPicPr>
        <p:blipFill>
          <a:blip r:embed="rId3" cstate="print"/>
          <a:stretch>
            <a:fillRect/>
          </a:stretch>
        </p:blipFill>
        <p:spPr bwMode="auto">
          <a:xfrm>
            <a:off x="7029034" y="5949280"/>
            <a:ext cx="1650429" cy="720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5.png"/><Relationship Id="rId1" Type="http://schemas.openxmlformats.org/officeDocument/2006/relationships/tags" Target="../tags/tag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5" name="Titre 9"/>
          <p:cNvSpPr txBox="1"/>
          <p:nvPr/>
        </p:nvSpPr>
        <p:spPr>
          <a:xfrm>
            <a:off x="236220" y="1158240"/>
            <a:ext cx="8672195" cy="4540885"/>
          </a:xfrm>
          <a:prstGeom prst="rect">
            <a:avLst/>
          </a:prstGeom>
        </p:spPr>
        <p:txBody>
          <a:bodyPr vert="horz" lIns="91440" tIns="45720" rIns="91440" bIns="45720" rtlCol="0" anchor="ctr">
            <a:normAutofit/>
          </a:bodyPr>
          <a:lstStyle/>
          <a:p>
            <a:pPr lvl="0" algn="ctr">
              <a:spcBef>
                <a:spcPct val="0"/>
              </a:spcBef>
              <a:defRPr/>
            </a:pPr>
            <a:r>
              <a:rPr lang="zh-CN" altLang="en-US" sz="4445" noProof="0" dirty="0" smtClean="0">
                <a:solidFill>
                  <a:srgbClr val="FF0000"/>
                </a:solidFill>
                <a:latin typeface="华文楷体" panose="02010600040101010101" pitchFamily="2" charset="-122"/>
                <a:ea typeface="华文楷体" panose="02010600040101010101" pitchFamily="2" charset="-122"/>
                <a:cs typeface="+mj-cs"/>
              </a:rPr>
              <a:t>《海南省新建住宅小区</a:t>
            </a:r>
            <a:endParaRPr lang="zh-CN" altLang="en-US" sz="4445" noProof="0" dirty="0" smtClean="0">
              <a:solidFill>
                <a:srgbClr val="FF0000"/>
              </a:solidFill>
              <a:latin typeface="华文楷体" panose="02010600040101010101" pitchFamily="2" charset="-122"/>
              <a:ea typeface="华文楷体" panose="02010600040101010101" pitchFamily="2" charset="-122"/>
              <a:cs typeface="+mj-cs"/>
            </a:endParaRPr>
          </a:p>
          <a:p>
            <a:pPr lvl="0" algn="ctr">
              <a:spcBef>
                <a:spcPct val="0"/>
              </a:spcBef>
              <a:defRPr/>
            </a:pPr>
            <a:r>
              <a:rPr lang="zh-CN" altLang="en-US" sz="4445" noProof="0" dirty="0" smtClean="0">
                <a:solidFill>
                  <a:srgbClr val="FF0000"/>
                </a:solidFill>
                <a:latin typeface="华文楷体" panose="02010600040101010101" pitchFamily="2" charset="-122"/>
                <a:ea typeface="华文楷体" panose="02010600040101010101" pitchFamily="2" charset="-122"/>
                <a:cs typeface="+mj-cs"/>
              </a:rPr>
              <a:t>  供配电设施建设技术标准》</a:t>
            </a:r>
            <a:endParaRPr lang="en-US" altLang="zh-CN" sz="4445" noProof="0" dirty="0" smtClean="0">
              <a:solidFill>
                <a:srgbClr val="FF0000"/>
              </a:solidFill>
              <a:latin typeface="华文楷体" panose="02010600040101010101" pitchFamily="2" charset="-122"/>
              <a:ea typeface="华文楷体" panose="02010600040101010101" pitchFamily="2" charset="-122"/>
              <a:cs typeface="+mj-cs"/>
            </a:endParaRPr>
          </a:p>
          <a:p>
            <a:pPr lvl="0" algn="ctr">
              <a:spcBef>
                <a:spcPct val="0"/>
              </a:spcBef>
              <a:defRPr/>
            </a:pPr>
            <a:endParaRPr lang="en-US" sz="4445" dirty="0" smtClean="0">
              <a:solidFill>
                <a:srgbClr val="FF0000"/>
              </a:solidFill>
            </a:endParaRPr>
          </a:p>
          <a:p>
            <a:pPr lvl="0" algn="ctr">
              <a:spcBef>
                <a:spcPct val="0"/>
              </a:spcBef>
              <a:defRPr/>
            </a:pPr>
            <a:r>
              <a:rPr lang="en-US" sz="4445" dirty="0" smtClean="0">
                <a:solidFill>
                  <a:srgbClr val="FF0000"/>
                </a:solidFill>
              </a:rPr>
              <a:t>DBJ 46</a:t>
            </a:r>
            <a:r>
              <a:rPr lang="zh-CN" altLang="en-US" sz="4445" dirty="0" smtClean="0">
                <a:solidFill>
                  <a:srgbClr val="FF0000"/>
                </a:solidFill>
              </a:rPr>
              <a:t>－</a:t>
            </a:r>
            <a:r>
              <a:rPr lang="en-US" sz="4445" dirty="0" smtClean="0">
                <a:solidFill>
                  <a:srgbClr val="FF0000"/>
                </a:solidFill>
              </a:rPr>
              <a:t>036</a:t>
            </a:r>
            <a:r>
              <a:rPr lang="zh-CN" altLang="en-US" sz="4445" dirty="0" smtClean="0">
                <a:solidFill>
                  <a:srgbClr val="FF0000"/>
                </a:solidFill>
              </a:rPr>
              <a:t>－</a:t>
            </a:r>
            <a:r>
              <a:rPr lang="en-US" sz="4445" dirty="0" smtClean="0">
                <a:solidFill>
                  <a:srgbClr val="FF0000"/>
                </a:solidFill>
              </a:rPr>
              <a:t>2020</a:t>
            </a:r>
            <a:endParaRPr lang="zh-CN" altLang="en-US" sz="4445" noProof="0" dirty="0">
              <a:solidFill>
                <a:srgbClr val="FF0000"/>
              </a:solidFill>
              <a:latin typeface="华文楷体" panose="02010600040101010101" pitchFamily="2" charset="-122"/>
              <a:ea typeface="华文楷体" panose="02010600040101010101" pitchFamily="2" charset="-122"/>
              <a:cs typeface="+mj-cs"/>
            </a:endParaRPr>
          </a:p>
          <a:p>
            <a:pPr lvl="0" algn="ctr">
              <a:spcBef>
                <a:spcPct val="0"/>
              </a:spcBef>
              <a:defRPr/>
            </a:pPr>
            <a:endParaRPr lang="zh-CN" altLang="en-US" sz="4445" noProof="0" dirty="0">
              <a:solidFill>
                <a:srgbClr val="FF0000"/>
              </a:solidFill>
              <a:latin typeface="华文楷体" panose="02010600040101010101" pitchFamily="2" charset="-122"/>
              <a:ea typeface="华文楷体" panose="02010600040101010101" pitchFamily="2" charset="-122"/>
              <a:cs typeface="+mj-cs"/>
            </a:endParaRPr>
          </a:p>
          <a:p>
            <a:pPr lvl="0" algn="ctr">
              <a:spcBef>
                <a:spcPct val="0"/>
              </a:spcBef>
              <a:defRPr/>
            </a:pPr>
            <a:r>
              <a:rPr lang="zh-CN" altLang="en-US" sz="4445" noProof="0" dirty="0" smtClean="0">
                <a:solidFill>
                  <a:srgbClr val="FF0000"/>
                </a:solidFill>
                <a:latin typeface="华文楷体" panose="02010600040101010101" pitchFamily="2" charset="-122"/>
                <a:ea typeface="华文楷体" panose="02010600040101010101" pitchFamily="2" charset="-122"/>
                <a:cs typeface="+mj-cs"/>
              </a:rPr>
              <a:t>宣贯培训</a:t>
            </a:r>
            <a:endParaRPr lang="zh-CN" altLang="en-US" sz="4445" noProof="0" dirty="0" smtClean="0">
              <a:solidFill>
                <a:srgbClr val="FF0000"/>
              </a:solidFill>
              <a:latin typeface="华文楷体" panose="02010600040101010101" pitchFamily="2" charset="-122"/>
              <a:ea typeface="华文楷体" panose="02010600040101010101" pitchFamily="2" charset="-122"/>
              <a:cs typeface="+mj-cs"/>
            </a:endParaRPr>
          </a:p>
          <a:p>
            <a:pPr lvl="0" algn="ctr">
              <a:spcBef>
                <a:spcPct val="0"/>
              </a:spcBef>
              <a:defRPr/>
            </a:pPr>
            <a:endParaRPr lang="zh-CN" altLang="en-US" sz="4800" noProof="0" dirty="0">
              <a:solidFill>
                <a:srgbClr val="FF0000"/>
              </a:solidFill>
              <a:latin typeface="华文楷体" panose="02010600040101010101" pitchFamily="2" charset="-122"/>
              <a:ea typeface="华文楷体" panose="02010600040101010101" pitchFamily="2"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sp>
        <p:nvSpPr>
          <p:cNvPr id="5" name="内容占位符 2"/>
          <p:cNvSpPr>
            <a:spLocks noGrp="1"/>
          </p:cNvSpPr>
          <p:nvPr/>
        </p:nvSpPr>
        <p:spPr>
          <a:xfrm>
            <a:off x="457835" y="3214687"/>
            <a:ext cx="8227695" cy="27860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smtClean="0">
                <a:latin typeface="楷体_GB2312" panose="02010609030101010101" pitchFamily="49" charset="-122"/>
                <a:ea typeface="楷体_GB2312" panose="02010609030101010101" pitchFamily="49" charset="-122"/>
              </a:rPr>
              <a:t>注：</a:t>
            </a:r>
            <a:r>
              <a:rPr lang="en-US" altLang="zh-CN" sz="1400" dirty="0" smtClean="0">
                <a:latin typeface="楷体_GB2312" panose="02010609030101010101" pitchFamily="49" charset="-122"/>
                <a:ea typeface="楷体_GB2312" panose="02010609030101010101" pitchFamily="49" charset="-122"/>
              </a:rPr>
              <a:t>1.</a:t>
            </a:r>
            <a:r>
              <a:rPr lang="zh-CN" altLang="en-US" sz="1400" dirty="0" smtClean="0">
                <a:latin typeface="楷体_GB2312" panose="02010609030101010101" pitchFamily="49" charset="-122"/>
                <a:ea typeface="楷体_GB2312" panose="02010609030101010101" pitchFamily="49" charset="-122"/>
              </a:rPr>
              <a:t>三级负荷：一级和二级以外的负荷。</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a:t>
            </a:r>
            <a:r>
              <a:rPr lang="zh-CN" altLang="en-US" sz="1400" dirty="0" smtClean="0">
                <a:latin typeface="楷体_GB2312" panose="02010609030101010101" pitchFamily="49" charset="-122"/>
                <a:ea typeface="楷体_GB2312" panose="02010609030101010101" pitchFamily="49" charset="-122"/>
              </a:rPr>
              <a:t>住宅楼的商业部分应符合</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商店建筑设计规范</a:t>
            </a:r>
            <a:r>
              <a:rPr lang="en-US" altLang="zh-CN" sz="1400" dirty="0" smtClean="0">
                <a:latin typeface="楷体_GB2312" panose="02010609030101010101" pitchFamily="49" charset="-122"/>
                <a:ea typeface="楷体_GB2312" panose="02010609030101010101" pitchFamily="49" charset="-122"/>
              </a:rPr>
              <a:t>》JGJ 48</a:t>
            </a:r>
            <a:r>
              <a:rPr lang="zh-CN" altLang="en-US" sz="1400" dirty="0" smtClean="0">
                <a:latin typeface="楷体_GB2312" panose="02010609030101010101" pitchFamily="49" charset="-122"/>
                <a:ea typeface="楷体_GB2312" panose="02010609030101010101" pitchFamily="49" charset="-122"/>
              </a:rPr>
              <a:t>、</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商店建筑电气设计规范</a:t>
            </a:r>
            <a:r>
              <a:rPr lang="en-US" altLang="zh-CN" sz="1400" dirty="0" smtClean="0">
                <a:latin typeface="楷体_GB2312" panose="02010609030101010101" pitchFamily="49" charset="-122"/>
                <a:ea typeface="楷体_GB2312" panose="02010609030101010101" pitchFamily="49" charset="-122"/>
              </a:rPr>
              <a:t>》JGJ 392</a:t>
            </a:r>
            <a:r>
              <a:rPr lang="zh-CN" altLang="en-US" sz="1400" dirty="0" smtClean="0">
                <a:latin typeface="楷体_GB2312" panose="02010609030101010101" pitchFamily="49" charset="-122"/>
                <a:ea typeface="楷体_GB2312" panose="02010609030101010101" pitchFamily="49" charset="-122"/>
              </a:rPr>
              <a:t>的相关要求。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3.3.2  </a:t>
            </a:r>
            <a:r>
              <a:rPr lang="zh-CN" altLang="en-US" sz="1400" dirty="0" smtClean="0">
                <a:solidFill>
                  <a:srgbClr val="FF0000"/>
                </a:solidFill>
                <a:latin typeface="楷体_GB2312" panose="02010609030101010101" pitchFamily="49" charset="-122"/>
                <a:ea typeface="楷体_GB2312" panose="02010609030101010101" pitchFamily="49" charset="-122"/>
              </a:rPr>
              <a:t>一级负荷的供电电源应符合以下要求之一：</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1  </a:t>
            </a:r>
            <a:r>
              <a:rPr lang="zh-CN" altLang="en-US" sz="1400" dirty="0" smtClean="0">
                <a:solidFill>
                  <a:srgbClr val="FF0000"/>
                </a:solidFill>
                <a:latin typeface="楷体_GB2312" panose="02010609030101010101" pitchFamily="49" charset="-122"/>
                <a:ea typeface="楷体_GB2312" panose="02010609030101010101" pitchFamily="49" charset="-122"/>
              </a:rPr>
              <a:t>由电网不同的</a:t>
            </a:r>
            <a:r>
              <a:rPr lang="en-US" altLang="zh-CN" sz="1400" dirty="0" smtClean="0">
                <a:solidFill>
                  <a:srgbClr val="FF0000"/>
                </a:solidFill>
                <a:latin typeface="楷体_GB2312" panose="02010609030101010101" pitchFamily="49" charset="-122"/>
                <a:ea typeface="楷体_GB2312" panose="02010609030101010101" pitchFamily="49" charset="-122"/>
              </a:rPr>
              <a:t>110kV</a:t>
            </a:r>
            <a:r>
              <a:rPr lang="zh-CN" altLang="en-US" sz="1400" dirty="0" smtClean="0">
                <a:solidFill>
                  <a:srgbClr val="FF0000"/>
                </a:solidFill>
                <a:latin typeface="楷体_GB2312" panose="02010609030101010101" pitchFamily="49" charset="-122"/>
                <a:ea typeface="楷体_GB2312" panose="02010609030101010101" pitchFamily="49" charset="-122"/>
              </a:rPr>
              <a:t>及以上回路供电的两个变电站引入的市电电源。</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  </a:t>
            </a:r>
            <a:r>
              <a:rPr lang="zh-CN" altLang="en-US" sz="1400" dirty="0" smtClean="0">
                <a:solidFill>
                  <a:srgbClr val="FF0000"/>
                </a:solidFill>
                <a:latin typeface="楷体_GB2312" panose="02010609030101010101" pitchFamily="49" charset="-122"/>
                <a:ea typeface="楷体_GB2312" panose="02010609030101010101" pitchFamily="49" charset="-122"/>
              </a:rPr>
              <a:t>一路市电电源和一路应急电源。</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3.3.3  </a:t>
            </a:r>
            <a:r>
              <a:rPr lang="zh-CN" altLang="en-US" sz="1400" dirty="0" smtClean="0">
                <a:solidFill>
                  <a:srgbClr val="FF0000"/>
                </a:solidFill>
                <a:latin typeface="楷体_GB2312" panose="02010609030101010101" pitchFamily="49" charset="-122"/>
                <a:ea typeface="楷体_GB2312" panose="02010609030101010101" pitchFamily="49" charset="-122"/>
              </a:rPr>
              <a:t>二级负荷的供电电源应符合以下要求之一：</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1  </a:t>
            </a:r>
            <a:r>
              <a:rPr lang="zh-CN" altLang="en-US" sz="1400" dirty="0" smtClean="0">
                <a:solidFill>
                  <a:srgbClr val="FF0000"/>
                </a:solidFill>
                <a:latin typeface="楷体_GB2312" panose="02010609030101010101" pitchFamily="49" charset="-122"/>
                <a:ea typeface="楷体_GB2312" panose="02010609030101010101" pitchFamily="49" charset="-122"/>
              </a:rPr>
              <a:t>由电网引来两路不同的电源或由电网引来一路市电电源另自备一路应急电源。</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  </a:t>
            </a:r>
            <a:r>
              <a:rPr lang="zh-CN" altLang="en-US" sz="1400" dirty="0" smtClean="0">
                <a:solidFill>
                  <a:srgbClr val="FF0000"/>
                </a:solidFill>
                <a:latin typeface="楷体_GB2312" panose="02010609030101010101" pitchFamily="49" charset="-122"/>
                <a:ea typeface="楷体_GB2312" panose="02010609030101010101" pitchFamily="49" charset="-122"/>
              </a:rPr>
              <a:t>在负荷小或地区供电条件困难时，可由电网引入一回</a:t>
            </a:r>
            <a:r>
              <a:rPr lang="en-US" altLang="zh-CN" sz="1400" dirty="0" smtClean="0">
                <a:solidFill>
                  <a:srgbClr val="FF0000"/>
                </a:solidFill>
                <a:latin typeface="楷体_GB2312" panose="02010609030101010101" pitchFamily="49" charset="-122"/>
                <a:ea typeface="楷体_GB2312" panose="02010609030101010101" pitchFamily="49" charset="-122"/>
              </a:rPr>
              <a:t>10kV</a:t>
            </a:r>
            <a:r>
              <a:rPr lang="zh-CN" altLang="en-US" sz="1400" dirty="0" smtClean="0">
                <a:solidFill>
                  <a:srgbClr val="FF0000"/>
                </a:solidFill>
                <a:latin typeface="楷体_GB2312" panose="02010609030101010101" pitchFamily="49" charset="-122"/>
                <a:ea typeface="楷体_GB2312" panose="02010609030101010101" pitchFamily="49" charset="-122"/>
              </a:rPr>
              <a:t>以上专用的架空线路供电。</a:t>
            </a:r>
            <a:endParaRPr lang="zh-CN" altLang="en-US" sz="1400" dirty="0">
              <a:solidFill>
                <a:srgbClr val="FF0000"/>
              </a:solidFill>
              <a:latin typeface="楷体_GB2312" panose="02010609030101010101" pitchFamily="49" charset="-122"/>
              <a:ea typeface="楷体_GB2312" panose="02010609030101010101" pitchFamily="49" charset="-122"/>
            </a:endParaRPr>
          </a:p>
        </p:txBody>
      </p:sp>
      <p:graphicFrame>
        <p:nvGraphicFramePr>
          <p:cNvPr id="9" name="表格 8"/>
          <p:cNvGraphicFramePr>
            <a:graphicFrameLocks noGrp="1"/>
          </p:cNvGraphicFramePr>
          <p:nvPr/>
        </p:nvGraphicFramePr>
        <p:xfrm>
          <a:off x="500034" y="1071546"/>
          <a:ext cx="7929619" cy="1673321"/>
        </p:xfrm>
        <a:graphic>
          <a:graphicData uri="http://schemas.openxmlformats.org/drawingml/2006/table">
            <a:tbl>
              <a:tblPr/>
              <a:tblGrid>
                <a:gridCol w="2782323"/>
                <a:gridCol w="3927984"/>
                <a:gridCol w="1219312"/>
              </a:tblGrid>
              <a:tr h="286729">
                <a:tc>
                  <a:txBody>
                    <a:bodyPr/>
                    <a:lstStyle/>
                    <a:p>
                      <a:pPr algn="ctr">
                        <a:lnSpc>
                          <a:spcPts val="1800"/>
                        </a:lnSpc>
                        <a:spcAft>
                          <a:spcPts val="0"/>
                        </a:spcAft>
                      </a:pPr>
                      <a:r>
                        <a:rPr lang="zh-CN" sz="1050" kern="100" dirty="0">
                          <a:latin typeface="Times New Roman" panose="02020603050405020304"/>
                          <a:ea typeface="宋体" panose="02010600030101010101" pitchFamily="2" charset="-122"/>
                          <a:cs typeface="Times New Roman" panose="02020603050405020304"/>
                        </a:rPr>
                        <a:t>建筑规模</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050" kern="100">
                          <a:latin typeface="Times New Roman" panose="02020603050405020304"/>
                          <a:ea typeface="宋体" panose="02010600030101010101" pitchFamily="2" charset="-122"/>
                          <a:cs typeface="Times New Roman" panose="02020603050405020304"/>
                        </a:rPr>
                        <a:t>主要用电负荷名称</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050" kern="100">
                          <a:latin typeface="Times New Roman" panose="02020603050405020304"/>
                          <a:ea typeface="宋体" panose="02010600030101010101" pitchFamily="2" charset="-122"/>
                          <a:cs typeface="Times New Roman" panose="02020603050405020304"/>
                        </a:rPr>
                        <a:t>负荷等级</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402">
                <a:tc>
                  <a:txBody>
                    <a:bodyPr/>
                    <a:lstStyle/>
                    <a:p>
                      <a:pPr indent="266700" algn="just">
                        <a:lnSpc>
                          <a:spcPts val="1800"/>
                        </a:lnSpc>
                        <a:spcAft>
                          <a:spcPts val="0"/>
                        </a:spcAft>
                      </a:pPr>
                      <a:endParaRPr lang="en-US" sz="1050" kern="100" dirty="0">
                        <a:solidFill>
                          <a:schemeClr val="tx1"/>
                        </a:solidFill>
                        <a:latin typeface="Times New Roman" panose="02020603050405020304"/>
                        <a:ea typeface="宋体" panose="02010600030101010101" pitchFamily="2" charset="-122"/>
                        <a:cs typeface="Times New Roman" panose="02020603050405020304"/>
                      </a:endParaRPr>
                    </a:p>
                    <a:p>
                      <a:pPr indent="266700" algn="just">
                        <a:lnSpc>
                          <a:spcPts val="1800"/>
                        </a:lnSpc>
                        <a:spcAft>
                          <a:spcPts val="0"/>
                        </a:spcAft>
                      </a:pPr>
                      <a:r>
                        <a:rPr lang="zh-CN" sz="1050" kern="100" dirty="0">
                          <a:solidFill>
                            <a:schemeClr val="tx1"/>
                          </a:solidFill>
                          <a:latin typeface="Times New Roman" panose="02020603050405020304"/>
                          <a:ea typeface="宋体" panose="02010600030101010101" pitchFamily="2" charset="-122"/>
                          <a:cs typeface="Times New Roman" panose="02020603050405020304"/>
                        </a:rPr>
                        <a:t>建筑高度大于</a:t>
                      </a:r>
                      <a:r>
                        <a:rPr lang="en-US" sz="1050" kern="100" dirty="0">
                          <a:solidFill>
                            <a:schemeClr val="tx1"/>
                          </a:solidFill>
                          <a:latin typeface="Times New Roman" panose="02020603050405020304"/>
                          <a:ea typeface="宋体" panose="02010600030101010101" pitchFamily="2" charset="-122"/>
                          <a:cs typeface="Times New Roman" panose="02020603050405020304"/>
                        </a:rPr>
                        <a:t>54m</a:t>
                      </a:r>
                      <a:r>
                        <a:rPr lang="zh-CN" sz="1050" kern="100" dirty="0">
                          <a:solidFill>
                            <a:schemeClr val="tx1"/>
                          </a:solidFill>
                          <a:latin typeface="Times New Roman" panose="02020603050405020304"/>
                          <a:ea typeface="宋体" panose="02010600030101010101" pitchFamily="2" charset="-122"/>
                          <a:cs typeface="Times New Roman" panose="02020603050405020304"/>
                        </a:rPr>
                        <a:t>的住宅建筑</a:t>
                      </a:r>
                      <a:endParaRPr lang="zh-CN" sz="105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just">
                        <a:lnSpc>
                          <a:spcPts val="1800"/>
                        </a:lnSpc>
                        <a:spcAft>
                          <a:spcPts val="0"/>
                        </a:spcAft>
                      </a:pPr>
                      <a:r>
                        <a:rPr lang="zh-CN" sz="1050" kern="100" dirty="0">
                          <a:latin typeface="Times New Roman" panose="02020603050405020304"/>
                          <a:ea typeface="宋体" panose="02010600030101010101" pitchFamily="2" charset="-122"/>
                          <a:cs typeface="Times New Roman" panose="02020603050405020304"/>
                        </a:rPr>
                        <a:t>消防用电负荷、应急照明、航空障碍照明、走道照明、值班照明、安防系统、电子信息设备机房、客梯、排污泵、生活水泵、主要业务及计算机系统、警卫照明</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050" kern="100">
                          <a:latin typeface="Times New Roman" panose="02020603050405020304"/>
                          <a:ea typeface="宋体" panose="02010600030101010101" pitchFamily="2" charset="-122"/>
                          <a:cs typeface="Times New Roman" panose="02020603050405020304"/>
                        </a:rPr>
                        <a:t>一级</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190">
                <a:tc>
                  <a:txBody>
                    <a:bodyPr/>
                    <a:lstStyle/>
                    <a:p>
                      <a:pPr indent="266700" algn="ctr">
                        <a:lnSpc>
                          <a:spcPts val="1800"/>
                        </a:lnSpc>
                        <a:spcAft>
                          <a:spcPts val="0"/>
                        </a:spcAft>
                      </a:pPr>
                      <a:r>
                        <a:rPr lang="zh-CN" sz="1050" kern="100" dirty="0">
                          <a:solidFill>
                            <a:schemeClr val="tx1"/>
                          </a:solidFill>
                          <a:latin typeface="Times New Roman" panose="02020603050405020304"/>
                          <a:ea typeface="宋体" panose="02010600030101010101" pitchFamily="2" charset="-122"/>
                          <a:cs typeface="Times New Roman" panose="02020603050405020304"/>
                        </a:rPr>
                        <a:t>建筑高度大于</a:t>
                      </a:r>
                      <a:r>
                        <a:rPr lang="en-US" sz="1050" kern="100" dirty="0">
                          <a:solidFill>
                            <a:schemeClr val="tx1"/>
                          </a:solidFill>
                          <a:latin typeface="Times New Roman" panose="02020603050405020304"/>
                          <a:ea typeface="宋体" panose="02010600030101010101" pitchFamily="2" charset="-122"/>
                          <a:cs typeface="Times New Roman" panose="02020603050405020304"/>
                        </a:rPr>
                        <a:t>27m</a:t>
                      </a:r>
                      <a:r>
                        <a:rPr lang="zh-CN" sz="1050" kern="100" dirty="0">
                          <a:solidFill>
                            <a:schemeClr val="tx1"/>
                          </a:solidFill>
                          <a:latin typeface="Times New Roman" panose="02020603050405020304"/>
                          <a:ea typeface="宋体" panose="02010600030101010101" pitchFamily="2" charset="-122"/>
                          <a:cs typeface="Times New Roman" panose="02020603050405020304"/>
                        </a:rPr>
                        <a:t>但不大于</a:t>
                      </a:r>
                      <a:r>
                        <a:rPr lang="en-US" sz="1050" kern="100" dirty="0">
                          <a:solidFill>
                            <a:schemeClr val="tx1"/>
                          </a:solidFill>
                          <a:latin typeface="Times New Roman" panose="02020603050405020304"/>
                          <a:ea typeface="宋体" panose="02010600030101010101" pitchFamily="2" charset="-122"/>
                          <a:cs typeface="Times New Roman" panose="02020603050405020304"/>
                        </a:rPr>
                        <a:t>54m</a:t>
                      </a:r>
                      <a:r>
                        <a:rPr lang="zh-CN" sz="1050" kern="100" dirty="0">
                          <a:solidFill>
                            <a:schemeClr val="tx1"/>
                          </a:solidFill>
                          <a:latin typeface="Times New Roman" panose="02020603050405020304"/>
                          <a:ea typeface="宋体" panose="02010600030101010101" pitchFamily="2" charset="-122"/>
                          <a:cs typeface="Times New Roman" panose="02020603050405020304"/>
                        </a:rPr>
                        <a:t>的住宅建筑</a:t>
                      </a:r>
                      <a:endParaRPr lang="zh-CN" sz="1050" kern="100" dirty="0">
                        <a:solidFill>
                          <a:schemeClr val="tx1"/>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ts val="1800"/>
                        </a:lnSpc>
                        <a:spcAft>
                          <a:spcPts val="0"/>
                        </a:spcAft>
                      </a:pPr>
                      <a:r>
                        <a:rPr lang="zh-CN" sz="1050" kern="100" dirty="0">
                          <a:latin typeface="Times New Roman" panose="02020603050405020304"/>
                          <a:ea typeface="宋体" panose="02010600030101010101" pitchFamily="2" charset="-122"/>
                          <a:cs typeface="Times New Roman" panose="02020603050405020304"/>
                        </a:rPr>
                        <a:t>消防用电负荷、应急照明、走道照明、值班照明、安防系统、客梯、排污泵、生活水泵</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050" kern="100" dirty="0">
                          <a:latin typeface="Times New Roman" panose="02020603050405020304"/>
                          <a:ea typeface="宋体" panose="02010600030101010101" pitchFamily="2" charset="-122"/>
                          <a:cs typeface="Times New Roman" panose="02020603050405020304"/>
                        </a:rPr>
                        <a:t>二级</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pic>
        <p:nvPicPr>
          <p:cNvPr id="53252" name="Picture 4" descr="C:\Users\Administrator\Documents\Tencent Files\854287912\Image\C2C\]%(0BM4B){7J3BJ9%9~2KO9.png"/>
          <p:cNvPicPr>
            <a:picLocks noChangeAspect="1" noChangeArrowheads="1"/>
          </p:cNvPicPr>
          <p:nvPr/>
        </p:nvPicPr>
        <p:blipFill>
          <a:blip r:embed="rId1"/>
          <a:srcRect/>
          <a:stretch>
            <a:fillRect/>
          </a:stretch>
        </p:blipFill>
        <p:spPr bwMode="auto">
          <a:xfrm>
            <a:off x="1" y="928670"/>
            <a:ext cx="9048205" cy="507209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pic>
        <p:nvPicPr>
          <p:cNvPr id="56322" name="Picture 2" descr="C:\Users\Administrator\Documents\Tencent Files\854287912\Image\C2C\@MB0N%5~ME]6R}]Y]MDKR4X.png"/>
          <p:cNvPicPr>
            <a:picLocks noChangeAspect="1" noChangeArrowheads="1"/>
          </p:cNvPicPr>
          <p:nvPr/>
        </p:nvPicPr>
        <p:blipFill>
          <a:blip r:embed="rId1"/>
          <a:srcRect/>
          <a:stretch>
            <a:fillRect/>
          </a:stretch>
        </p:blipFill>
        <p:spPr bwMode="auto">
          <a:xfrm>
            <a:off x="0" y="1071546"/>
            <a:ext cx="9144000" cy="503440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8684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736600"/>
            <a:ext cx="8227695" cy="54229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3.3.4  </a:t>
            </a:r>
            <a:r>
              <a:rPr lang="zh-CN" altLang="en-US" sz="1400" dirty="0" smtClean="0">
                <a:latin typeface="楷体_GB2312" panose="02010609030101010101" pitchFamily="49" charset="-122"/>
                <a:ea typeface="楷体_GB2312" panose="02010609030101010101" pitchFamily="49" charset="-122"/>
              </a:rPr>
              <a:t>三级负荷的供电电源应符合以下要求：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三级负荷无特殊供电要求。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3.3.5  </a:t>
            </a:r>
            <a:r>
              <a:rPr lang="zh-CN" altLang="en-US" sz="1400" dirty="0" smtClean="0">
                <a:solidFill>
                  <a:srgbClr val="FF0000"/>
                </a:solidFill>
                <a:latin typeface="楷体_GB2312" panose="02010609030101010101" pitchFamily="49" charset="-122"/>
                <a:ea typeface="楷体_GB2312" panose="02010609030101010101" pitchFamily="49" charset="-122"/>
              </a:rPr>
              <a:t>下列电源可作为应急电源：</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1  </a:t>
            </a:r>
            <a:r>
              <a:rPr lang="zh-CN" altLang="en-US" sz="1400" dirty="0" smtClean="0">
                <a:solidFill>
                  <a:srgbClr val="FF0000"/>
                </a:solidFill>
                <a:latin typeface="楷体_GB2312" panose="02010609030101010101" pitchFamily="49" charset="-122"/>
                <a:ea typeface="楷体_GB2312" panose="02010609030101010101" pitchFamily="49" charset="-122"/>
              </a:rPr>
              <a:t>独立于正常电源的发电机组。</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  </a:t>
            </a:r>
            <a:r>
              <a:rPr lang="zh-CN" altLang="en-US" sz="1400" dirty="0" smtClean="0">
                <a:solidFill>
                  <a:srgbClr val="FF0000"/>
                </a:solidFill>
                <a:latin typeface="楷体_GB2312" panose="02010609030101010101" pitchFamily="49" charset="-122"/>
                <a:ea typeface="楷体_GB2312" panose="02010609030101010101" pitchFamily="49" charset="-122"/>
              </a:rPr>
              <a:t>供电网络中独立于正常电源的专用的馈电线路。</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3  </a:t>
            </a:r>
            <a:r>
              <a:rPr lang="zh-CN" altLang="en-US" sz="1400" dirty="0" smtClean="0">
                <a:solidFill>
                  <a:srgbClr val="FF0000"/>
                </a:solidFill>
                <a:latin typeface="楷体_GB2312" panose="02010609030101010101" pitchFamily="49" charset="-122"/>
                <a:ea typeface="楷体_GB2312" panose="02010609030101010101" pitchFamily="49" charset="-122"/>
              </a:rPr>
              <a:t>电池组。</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3.3.6  </a:t>
            </a:r>
            <a:r>
              <a:rPr lang="zh-CN" altLang="en-US" sz="1400" dirty="0" smtClean="0">
                <a:latin typeface="楷体_GB2312" panose="02010609030101010101" pitchFamily="49" charset="-122"/>
                <a:ea typeface="楷体_GB2312" panose="02010609030101010101" pitchFamily="49" charset="-122"/>
              </a:rPr>
              <a:t>应急电源应根据中断供电的时间选择，并应符合下列规定：</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允许中断供电时间为</a:t>
            </a:r>
            <a:r>
              <a:rPr lang="en-US" altLang="zh-CN" sz="1400" dirty="0" smtClean="0">
                <a:latin typeface="楷体_GB2312" panose="02010609030101010101" pitchFamily="49" charset="-122"/>
                <a:ea typeface="楷体_GB2312" panose="02010609030101010101" pitchFamily="49" charset="-122"/>
              </a:rPr>
              <a:t>15s</a:t>
            </a:r>
            <a:r>
              <a:rPr lang="zh-CN" altLang="en-US" sz="1400" dirty="0" smtClean="0">
                <a:latin typeface="楷体_GB2312" panose="02010609030101010101" pitchFamily="49" charset="-122"/>
                <a:ea typeface="楷体_GB2312" panose="02010609030101010101" pitchFamily="49" charset="-122"/>
              </a:rPr>
              <a:t>以上的供电，可选用快速自启动的发电机组。</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自投装置的动作时间能满足允许中断供电时间的，可选用带有自动投入装置的独立于正常电源之外的专用馈电线路。</a:t>
            </a:r>
            <a:endParaRPr lang="zh-CN" altLang="en-US" sz="1400" dirty="0" smtClean="0">
              <a:latin typeface="楷体_GB2312" panose="02010609030101010101" pitchFamily="49" charset="-122"/>
              <a:ea typeface="楷体_GB2312" panose="02010609030101010101" pitchFamily="49" charset="-122"/>
            </a:endParaRPr>
          </a:p>
          <a:p>
            <a:pPr>
              <a:buAutoNum type="arabicPlain" startAt="3"/>
            </a:pPr>
            <a:r>
              <a:rPr lang="zh-CN" altLang="en-US" sz="1400" dirty="0" smtClean="0">
                <a:latin typeface="楷体_GB2312" panose="02010609030101010101" pitchFamily="49" charset="-122"/>
                <a:ea typeface="楷体_GB2312" panose="02010609030101010101" pitchFamily="49" charset="-122"/>
              </a:rPr>
              <a:t>允许中断时间为毫秒级的供电，可选用蓄电池静止型不间断供电装置。</a:t>
            </a:r>
            <a:endParaRPr lang="en-US" altLang="zh-CN" sz="1400" dirty="0" smtClean="0">
              <a:latin typeface="楷体_GB2312" panose="02010609030101010101" pitchFamily="49" charset="-122"/>
              <a:ea typeface="楷体_GB2312" panose="02010609030101010101" pitchFamily="49" charset="-122"/>
            </a:endParaRPr>
          </a:p>
          <a:p>
            <a:pPr>
              <a:buAutoNum type="arabicPlain" startAt="3"/>
            </a:pPr>
            <a:endParaRPr lang="zh-CN" altLang="en-US" sz="1400" dirty="0">
              <a:latin typeface="楷体_GB2312" panose="02010609030101010101" pitchFamily="49" charset="-122"/>
              <a:ea typeface="楷体_GB2312" panose="02010609030101010101" pitchFamily="49" charset="-122"/>
            </a:endParaRPr>
          </a:p>
          <a:p>
            <a:pPr marL="0" indent="0">
              <a:buNone/>
            </a:pPr>
            <a:r>
              <a:rPr lang="zh-CN" altLang="en-US" sz="1400" b="1" dirty="0">
                <a:latin typeface="楷体_GB2312" panose="02010609030101010101" pitchFamily="49" charset="-122"/>
                <a:ea typeface="楷体_GB2312" panose="02010609030101010101" pitchFamily="49" charset="-122"/>
              </a:rPr>
              <a:t>3.</a:t>
            </a:r>
            <a:r>
              <a:rPr lang="en-US" altLang="zh-CN" sz="1400" b="1" dirty="0">
                <a:latin typeface="楷体_GB2312" panose="02010609030101010101" pitchFamily="49" charset="-122"/>
                <a:ea typeface="楷体_GB2312" panose="02010609030101010101" pitchFamily="49" charset="-122"/>
              </a:rPr>
              <a:t>4</a:t>
            </a:r>
            <a:r>
              <a:rPr lang="zh-CN" altLang="en-US" sz="1400" b="1" dirty="0">
                <a:latin typeface="楷体_GB2312" panose="02010609030101010101" pitchFamily="49" charset="-122"/>
                <a:ea typeface="楷体_GB2312" panose="02010609030101010101" pitchFamily="49" charset="-122"/>
              </a:rPr>
              <a:t>  供配电系统</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b="1" dirty="0" smtClean="0">
                <a:solidFill>
                  <a:srgbClr val="FF0000"/>
                </a:solidFill>
                <a:latin typeface="楷体_GB2312" panose="02010609030101010101" pitchFamily="49" charset="-122"/>
                <a:ea typeface="楷体_GB2312" panose="02010609030101010101" pitchFamily="49" charset="-122"/>
              </a:rPr>
              <a:t>3.4.1  </a:t>
            </a:r>
            <a:r>
              <a:rPr lang="zh-CN" altLang="en-US" sz="1400" b="1" dirty="0" smtClean="0">
                <a:solidFill>
                  <a:srgbClr val="FF0000"/>
                </a:solidFill>
                <a:latin typeface="楷体_GB2312" panose="02010609030101010101" pitchFamily="49" charset="-122"/>
                <a:ea typeface="楷体_GB2312" panose="02010609030101010101" pitchFamily="49" charset="-122"/>
              </a:rPr>
              <a:t>在设计供配电系统时，不应按一个电源检修或发生故障的同时，另一电源又发生故障进行设计。</a:t>
            </a:r>
            <a:endParaRPr lang="zh-CN" altLang="en-US" sz="1400" b="1"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b="1" dirty="0" smtClean="0">
                <a:solidFill>
                  <a:srgbClr val="FF0000"/>
                </a:solidFill>
                <a:latin typeface="楷体_GB2312" panose="02010609030101010101" pitchFamily="49" charset="-122"/>
                <a:ea typeface="楷体_GB2312" panose="02010609030101010101" pitchFamily="49" charset="-122"/>
              </a:rPr>
              <a:t>3.4.2  </a:t>
            </a:r>
            <a:r>
              <a:rPr lang="zh-CN" altLang="en-US" sz="1400" b="1" dirty="0" smtClean="0">
                <a:solidFill>
                  <a:srgbClr val="FF0000"/>
                </a:solidFill>
                <a:latin typeface="楷体_GB2312" panose="02010609030101010101" pitchFamily="49" charset="-122"/>
                <a:ea typeface="楷体_GB2312" panose="02010609030101010101" pitchFamily="49" charset="-122"/>
              </a:rPr>
              <a:t>同时供电的两路及以上电源线路，当其中一路中断供电时，其余线路应能全部满足一、二级负荷供电要求。</a:t>
            </a:r>
            <a:endParaRPr lang="zh-CN" altLang="en-US" sz="1400" b="1"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3.4.3  10kV</a:t>
            </a:r>
            <a:r>
              <a:rPr lang="zh-CN" altLang="en-US" sz="1400" dirty="0" smtClean="0">
                <a:latin typeface="楷体_GB2312" panose="02010609030101010101" pitchFamily="49" charset="-122"/>
                <a:ea typeface="楷体_GB2312" panose="02010609030101010101" pitchFamily="49" charset="-122"/>
              </a:rPr>
              <a:t>系统的配电级数不宜超过</a:t>
            </a:r>
            <a:r>
              <a:rPr lang="en-US" altLang="zh-CN" sz="1400" dirty="0" smtClean="0">
                <a:latin typeface="楷体_GB2312" panose="02010609030101010101" pitchFamily="49" charset="-122"/>
                <a:ea typeface="楷体_GB2312" panose="02010609030101010101" pitchFamily="49" charset="-122"/>
              </a:rPr>
              <a:t>2</a:t>
            </a:r>
            <a:r>
              <a:rPr lang="zh-CN" altLang="en-US" sz="1400" dirty="0" smtClean="0">
                <a:latin typeface="楷体_GB2312" panose="02010609030101010101" pitchFamily="49" charset="-122"/>
                <a:ea typeface="楷体_GB2312" panose="02010609030101010101" pitchFamily="49" charset="-122"/>
              </a:rPr>
              <a:t>级，</a:t>
            </a:r>
            <a:r>
              <a:rPr lang="en-US" altLang="zh-CN" sz="1400" dirty="0" smtClean="0">
                <a:latin typeface="楷体_GB2312" panose="02010609030101010101" pitchFamily="49" charset="-122"/>
                <a:ea typeface="楷体_GB2312" panose="02010609030101010101" pitchFamily="49" charset="-122"/>
              </a:rPr>
              <a:t>0.4kV/0.23kV</a:t>
            </a:r>
            <a:r>
              <a:rPr lang="zh-CN" altLang="en-US" sz="1400" dirty="0" smtClean="0">
                <a:latin typeface="楷体_GB2312" panose="02010609030101010101" pitchFamily="49" charset="-122"/>
                <a:ea typeface="楷体_GB2312" panose="02010609030101010101" pitchFamily="49" charset="-122"/>
              </a:rPr>
              <a:t>系统的配电级数不宜超过</a:t>
            </a:r>
            <a:r>
              <a:rPr lang="en-US" altLang="zh-CN" sz="1400" dirty="0" smtClean="0">
                <a:latin typeface="楷体_GB2312" panose="02010609030101010101" pitchFamily="49" charset="-122"/>
                <a:ea typeface="楷体_GB2312" panose="02010609030101010101" pitchFamily="49" charset="-122"/>
              </a:rPr>
              <a:t>3</a:t>
            </a:r>
            <a:r>
              <a:rPr lang="zh-CN" altLang="en-US" sz="1400" dirty="0" smtClean="0">
                <a:latin typeface="楷体_GB2312" panose="02010609030101010101" pitchFamily="49" charset="-122"/>
                <a:ea typeface="楷体_GB2312" panose="02010609030101010101" pitchFamily="49" charset="-122"/>
              </a:rPr>
              <a:t>级。</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3.4.4  </a:t>
            </a:r>
            <a:r>
              <a:rPr lang="zh-CN" altLang="en-US" sz="1400" dirty="0" smtClean="0">
                <a:latin typeface="楷体_GB2312" panose="02010609030101010101" pitchFamily="49" charset="-122"/>
                <a:ea typeface="楷体_GB2312" panose="02010609030101010101" pitchFamily="49" charset="-122"/>
              </a:rPr>
              <a:t>根据工程设计需求，在技术经济合理的情况下，小区内</a:t>
            </a:r>
            <a:r>
              <a:rPr lang="en-US" altLang="zh-CN" sz="1400" dirty="0" smtClean="0">
                <a:latin typeface="楷体_GB2312" panose="02010609030101010101" pitchFamily="49" charset="-122"/>
                <a:ea typeface="楷体_GB2312" panose="02010609030101010101" pitchFamily="49" charset="-122"/>
              </a:rPr>
              <a:t>10kV</a:t>
            </a:r>
            <a:r>
              <a:rPr lang="zh-CN" altLang="en-US" sz="1400" dirty="0" smtClean="0">
                <a:latin typeface="楷体_GB2312" panose="02010609030101010101" pitchFamily="49" charset="-122"/>
                <a:ea typeface="楷体_GB2312" panose="02010609030101010101" pitchFamily="49" charset="-122"/>
              </a:rPr>
              <a:t>供电系统可采用放射式或环网式供电方式。</a:t>
            </a:r>
            <a:r>
              <a:rPr lang="en-US" altLang="zh-CN" sz="1400" dirty="0" smtClean="0">
                <a:latin typeface="楷体_GB2312" panose="02010609030101010101" pitchFamily="49" charset="-122"/>
                <a:ea typeface="楷体_GB2312" panose="02010609030101010101" pitchFamily="49" charset="-122"/>
              </a:rPr>
              <a:t>0.4kV/0.23kV</a:t>
            </a:r>
            <a:r>
              <a:rPr lang="zh-CN" altLang="en-US" sz="1400" dirty="0" smtClean="0">
                <a:latin typeface="楷体_GB2312" panose="02010609030101010101" pitchFamily="49" charset="-122"/>
                <a:ea typeface="楷体_GB2312" panose="02010609030101010101" pitchFamily="49" charset="-122"/>
              </a:rPr>
              <a:t>供电系统可采用放射式、树干式、链式或相结合的供电方式，采用链式供电方式时，其容量不宜超过</a:t>
            </a:r>
            <a:r>
              <a:rPr lang="en-US" altLang="zh-CN" sz="1400" dirty="0" smtClean="0">
                <a:latin typeface="楷体_GB2312" panose="02010609030101010101" pitchFamily="49" charset="-122"/>
                <a:ea typeface="楷体_GB2312" panose="02010609030101010101" pitchFamily="49" charset="-122"/>
              </a:rPr>
              <a:t>10kW</a:t>
            </a:r>
            <a:r>
              <a:rPr lang="zh-CN" altLang="en-US" sz="1400" dirty="0" smtClean="0">
                <a:latin typeface="楷体_GB2312" panose="02010609030101010101" pitchFamily="49" charset="-122"/>
                <a:ea typeface="楷体_GB2312" panose="02010609030101010101" pitchFamily="49" charset="-122"/>
              </a:rPr>
              <a:t>，每一回路环链设备不宜超过</a:t>
            </a:r>
            <a:r>
              <a:rPr lang="en-US" altLang="zh-CN" sz="1400" dirty="0" smtClean="0">
                <a:latin typeface="楷体_GB2312" panose="02010609030101010101" pitchFamily="49" charset="-122"/>
                <a:ea typeface="楷体_GB2312" panose="02010609030101010101" pitchFamily="49" charset="-122"/>
              </a:rPr>
              <a:t>5</a:t>
            </a:r>
            <a:r>
              <a:rPr lang="zh-CN" altLang="en-US" sz="1400" dirty="0" smtClean="0">
                <a:latin typeface="楷体_GB2312" panose="02010609030101010101" pitchFamily="49" charset="-122"/>
                <a:ea typeface="楷体_GB2312" panose="02010609030101010101" pitchFamily="49" charset="-122"/>
              </a:rPr>
              <a:t>台。</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3.4.5  </a:t>
            </a:r>
            <a:r>
              <a:rPr lang="zh-CN" altLang="en-US" sz="1400" dirty="0" smtClean="0">
                <a:solidFill>
                  <a:srgbClr val="FF0000"/>
                </a:solidFill>
                <a:latin typeface="楷体_GB2312" panose="02010609030101010101" pitchFamily="49" charset="-122"/>
                <a:ea typeface="楷体_GB2312" panose="02010609030101010101" pitchFamily="49" charset="-122"/>
              </a:rPr>
              <a:t>多回路市电电源供电，采用单母线或单母线分段接线方式时，电源之间严禁并列运行。</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71406" y="695960"/>
            <a:ext cx="8227695" cy="19589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3.4.6  </a:t>
            </a:r>
            <a:r>
              <a:rPr lang="zh-CN" altLang="en-US" sz="1400" dirty="0" smtClean="0">
                <a:latin typeface="楷体_GB2312" panose="02010609030101010101" pitchFamily="49" charset="-122"/>
                <a:ea typeface="楷体_GB2312" panose="02010609030101010101" pitchFamily="49" charset="-122"/>
              </a:rPr>
              <a:t>柴油发电机电源与市电电源之间应设置机械和电气连锁装置，严禁并列运行。</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3.4.7  </a:t>
            </a:r>
            <a:r>
              <a:rPr lang="zh-CN" altLang="en-US" sz="1400" dirty="0" smtClean="0">
                <a:latin typeface="楷体_GB2312" panose="02010609030101010101" pitchFamily="49" charset="-122"/>
                <a:ea typeface="楷体_GB2312" panose="02010609030101010101" pitchFamily="49" charset="-122"/>
              </a:rPr>
              <a:t>单回路市电电源供电，考虑配电系统节能运行，两台变压器可并列或分列运行。</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3.4.8  </a:t>
            </a:r>
            <a:r>
              <a:rPr lang="zh-CN" altLang="en-US" sz="1400" dirty="0" smtClean="0">
                <a:solidFill>
                  <a:srgbClr val="FF0000"/>
                </a:solidFill>
                <a:latin typeface="楷体_GB2312" panose="02010609030101010101" pitchFamily="49" charset="-122"/>
                <a:ea typeface="楷体_GB2312" panose="02010609030101010101" pitchFamily="49" charset="-122"/>
              </a:rPr>
              <a:t>变压器负载率不宜超过</a:t>
            </a:r>
            <a:r>
              <a:rPr lang="en-US" altLang="zh-CN" sz="1400" dirty="0" smtClean="0">
                <a:solidFill>
                  <a:srgbClr val="FF0000"/>
                </a:solidFill>
                <a:latin typeface="楷体_GB2312" panose="02010609030101010101" pitchFamily="49" charset="-122"/>
                <a:ea typeface="楷体_GB2312" panose="02010609030101010101" pitchFamily="49" charset="-122"/>
              </a:rPr>
              <a:t>80%</a:t>
            </a:r>
            <a:r>
              <a:rPr lang="zh-CN" altLang="en-US" sz="1400" dirty="0" smtClean="0">
                <a:solidFill>
                  <a:srgbClr val="FF0000"/>
                </a:solidFill>
                <a:latin typeface="楷体_GB2312" panose="02010609030101010101" pitchFamily="49" charset="-122"/>
                <a:ea typeface="楷体_GB2312" panose="02010609030101010101" pitchFamily="49" charset="-122"/>
              </a:rPr>
              <a:t>。</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3.4.9  </a:t>
            </a:r>
            <a:r>
              <a:rPr lang="zh-CN" altLang="en-US" sz="1400" dirty="0" smtClean="0">
                <a:latin typeface="楷体_GB2312" panose="02010609030101010101" pitchFamily="49" charset="-122"/>
                <a:ea typeface="楷体_GB2312" panose="02010609030101010101" pitchFamily="49" charset="-122"/>
              </a:rPr>
              <a:t>一、二级负荷不应由箱式变电站供电。</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3.4.10  </a:t>
            </a:r>
            <a:r>
              <a:rPr lang="zh-CN" altLang="en-US" sz="1400" dirty="0" smtClean="0">
                <a:latin typeface="楷体_GB2312" panose="02010609030101010101" pitchFamily="49" charset="-122"/>
                <a:ea typeface="楷体_GB2312" panose="02010609030101010101" pitchFamily="49" charset="-122"/>
              </a:rPr>
              <a:t>设在沿海或潮湿地区的箱式变电站应考虑防腐设计。箱式变电站的外壳及内部结构应使用耐腐材料。箱式变电站应考虑良好散热通风，保证箱内的电气元件在规定温度下可靠工作。</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3.4.11  </a:t>
            </a:r>
            <a:r>
              <a:rPr lang="zh-CN" altLang="en-US" sz="1400" dirty="0" smtClean="0">
                <a:latin typeface="楷体_GB2312" panose="02010609030101010101" pitchFamily="49" charset="-122"/>
                <a:ea typeface="楷体_GB2312" panose="02010609030101010101" pitchFamily="49" charset="-122"/>
              </a:rPr>
              <a:t>住宅小区配套的商场、商业服务网点等经营场所应采用专用回路供电，分户计量。</a:t>
            </a:r>
            <a:endParaRPr lang="zh-CN" altLang="en-US" sz="1400" dirty="0" smtClean="0">
              <a:latin typeface="楷体_GB2312" panose="02010609030101010101" pitchFamily="49" charset="-122"/>
              <a:ea typeface="楷体_GB2312" panose="02010609030101010101" pitchFamily="49" charset="-122"/>
            </a:endParaRPr>
          </a:p>
        </p:txBody>
      </p:sp>
      <p:sp>
        <p:nvSpPr>
          <p:cNvPr id="2" name="内容占位符 2"/>
          <p:cNvSpPr>
            <a:spLocks noGrp="1"/>
          </p:cNvSpPr>
          <p:nvPr/>
        </p:nvSpPr>
        <p:spPr>
          <a:xfrm>
            <a:off x="71406" y="2588260"/>
            <a:ext cx="8227695" cy="39179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b="1" dirty="0">
                <a:latin typeface="楷体_GB2312" panose="02010609030101010101" pitchFamily="49" charset="-122"/>
                <a:ea typeface="楷体_GB2312" panose="02010609030101010101" pitchFamily="49" charset="-122"/>
              </a:rPr>
              <a:t>3.</a:t>
            </a:r>
            <a:r>
              <a:rPr lang="en-US" altLang="zh-CN" sz="1400" b="1" dirty="0">
                <a:latin typeface="楷体_GB2312" panose="02010609030101010101" pitchFamily="49" charset="-122"/>
                <a:ea typeface="楷体_GB2312" panose="02010609030101010101" pitchFamily="49" charset="-122"/>
              </a:rPr>
              <a:t>5</a:t>
            </a:r>
            <a:r>
              <a:rPr lang="zh-CN" altLang="en-US" sz="1400" b="1" dirty="0">
                <a:latin typeface="楷体_GB2312" panose="02010609030101010101" pitchFamily="49" charset="-122"/>
                <a:ea typeface="楷体_GB2312" panose="02010609030101010101" pitchFamily="49" charset="-122"/>
              </a:rPr>
              <a:t>  负荷计算</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3.5.1  </a:t>
            </a:r>
            <a:r>
              <a:rPr lang="zh-CN" altLang="en-US" sz="1400" dirty="0" smtClean="0">
                <a:latin typeface="楷体_GB2312" panose="02010609030101010101" pitchFamily="49" charset="-122"/>
                <a:ea typeface="楷体_GB2312" panose="02010609030101010101" pitchFamily="49" charset="-122"/>
              </a:rPr>
              <a:t>方案设计阶段可采用单位指标法；初步设计及施工图设计阶段，应采用需要系数法。</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3.5.2  </a:t>
            </a:r>
            <a:r>
              <a:rPr lang="zh-CN" altLang="en-US" sz="1400" dirty="0" smtClean="0">
                <a:latin typeface="楷体_GB2312" panose="02010609030101010101" pitchFamily="49" charset="-122"/>
                <a:ea typeface="楷体_GB2312" panose="02010609030101010101" pitchFamily="49" charset="-122"/>
              </a:rPr>
              <a:t>按夏季和冬季计算用电负荷，按经济运行原则，合理选择变压器容量和台数，确定经济运行方式。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3.5.3  </a:t>
            </a:r>
            <a:r>
              <a:rPr lang="zh-CN" altLang="en-US" sz="1400" dirty="0" smtClean="0">
                <a:latin typeface="楷体_GB2312" panose="02010609030101010101" pitchFamily="49" charset="-122"/>
                <a:ea typeface="楷体_GB2312" panose="02010609030101010101" pitchFamily="49" charset="-122"/>
              </a:rPr>
              <a:t>市电电源的负荷计算：</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当消防负荷大于非消防负荷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平时使用的消防负荷时：计算负荷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消防负荷。</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当消防负荷小于非消防负荷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平时使用的消防负荷时：计算负荷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非消防负荷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平时使用的消防负荷。</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3.5.4  </a:t>
            </a:r>
            <a:r>
              <a:rPr lang="zh-CN" altLang="en-US" sz="1400" dirty="0" smtClean="0">
                <a:latin typeface="楷体_GB2312" panose="02010609030101010101" pitchFamily="49" charset="-122"/>
                <a:ea typeface="楷体_GB2312" panose="02010609030101010101" pitchFamily="49" charset="-122"/>
              </a:rPr>
              <a:t>应急电源的负荷计算：</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市电不满足一、二级负荷供电条件，消防负荷大于非消防一、二级负荷时：计算负荷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消防负荷。</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市电不满足一、二级负荷供电条件，消防负荷小于非消防一、二级负荷时：计算负荷</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非消防一、二级负荷。</a:t>
            </a:r>
            <a:endParaRPr lang="zh-CN" altLang="en-US" sz="1400" dirty="0" smtClean="0">
              <a:latin typeface="楷体_GB2312" panose="02010609030101010101" pitchFamily="49" charset="-122"/>
              <a:ea typeface="楷体_GB2312" panose="02010609030101010101" pitchFamily="49" charset="-122"/>
            </a:endParaRPr>
          </a:p>
          <a:p>
            <a:pPr>
              <a:buAutoNum type="arabicPlain" startAt="3"/>
            </a:pPr>
            <a:r>
              <a:rPr lang="zh-CN" altLang="en-US" sz="1400" dirty="0" smtClean="0">
                <a:latin typeface="楷体_GB2312" panose="02010609030101010101" pitchFamily="49" charset="-122"/>
                <a:ea typeface="楷体_GB2312" panose="02010609030101010101" pitchFamily="49" charset="-122"/>
              </a:rPr>
              <a:t>市电满足一、二级负荷供电条件时</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可不设应急电源。</a:t>
            </a:r>
            <a:endParaRPr lang="en-US" altLang="zh-CN" sz="1400" dirty="0" smtClean="0">
              <a:latin typeface="楷体_GB2312" panose="02010609030101010101" pitchFamily="49" charset="-122"/>
              <a:ea typeface="楷体_GB2312" panose="02010609030101010101" pitchFamily="49" charset="-122"/>
            </a:endParaRPr>
          </a:p>
          <a:p>
            <a:pPr>
              <a:buNone/>
            </a:pPr>
            <a:r>
              <a:rPr lang="en-US" altLang="zh-CN" sz="1400" dirty="0" smtClean="0">
                <a:latin typeface="楷体_GB2312" panose="02010609030101010101" pitchFamily="49" charset="-122"/>
                <a:ea typeface="楷体_GB2312" panose="02010609030101010101" pitchFamily="49" charset="-122"/>
              </a:rPr>
              <a:t>3.5.6  </a:t>
            </a:r>
            <a:r>
              <a:rPr lang="zh-CN" altLang="en-US" sz="1400" dirty="0" smtClean="0">
                <a:latin typeface="楷体_GB2312" panose="02010609030101010101" pitchFamily="49" charset="-122"/>
                <a:ea typeface="楷体_GB2312" panose="02010609030101010101" pitchFamily="49" charset="-122"/>
              </a:rPr>
              <a:t>单相负荷应均匀分配到三相上</a:t>
            </a:r>
            <a:r>
              <a:rPr lang="en-US" altLang="zh-CN" sz="1400" dirty="0" smtClean="0">
                <a:latin typeface="楷体_GB2312" panose="02010609030101010101" pitchFamily="49" charset="-122"/>
                <a:ea typeface="楷体_GB2312" panose="02010609030101010101" pitchFamily="49" charset="-122"/>
              </a:rPr>
              <a:t>, </a:t>
            </a:r>
            <a:r>
              <a:rPr lang="zh-CN" altLang="en-US" sz="1400" dirty="0" smtClean="0">
                <a:latin typeface="楷体_GB2312" panose="02010609030101010101" pitchFamily="49" charset="-122"/>
                <a:ea typeface="楷体_GB2312" panose="02010609030101010101" pitchFamily="49" charset="-122"/>
              </a:rPr>
              <a:t>当单相负荷的总计算容量小于计算范围内三相对称负荷总计算容量的</a:t>
            </a:r>
            <a:r>
              <a:rPr lang="en-US" altLang="zh-CN" sz="1400" dirty="0" smtClean="0">
                <a:latin typeface="楷体_GB2312" panose="02010609030101010101" pitchFamily="49" charset="-122"/>
                <a:ea typeface="楷体_GB2312" panose="02010609030101010101" pitchFamily="49" charset="-122"/>
              </a:rPr>
              <a:t>15</a:t>
            </a:r>
            <a:r>
              <a:rPr lang="zh-CN" altLang="en-US" sz="1400" dirty="0" smtClean="0">
                <a:latin typeface="楷体_GB2312" panose="02010609030101010101" pitchFamily="49" charset="-122"/>
                <a:ea typeface="楷体_GB2312" panose="02010609030101010101" pitchFamily="49" charset="-122"/>
              </a:rPr>
              <a:t>％时，应全部按三相对称负荷计算；当超过</a:t>
            </a:r>
            <a:r>
              <a:rPr lang="en-US" altLang="zh-CN" sz="1400" dirty="0" smtClean="0">
                <a:latin typeface="楷体_GB2312" panose="02010609030101010101" pitchFamily="49" charset="-122"/>
                <a:ea typeface="楷体_GB2312" panose="02010609030101010101" pitchFamily="49" charset="-122"/>
              </a:rPr>
              <a:t>15</a:t>
            </a:r>
            <a:r>
              <a:rPr lang="zh-CN" altLang="en-US" sz="1400" dirty="0" smtClean="0">
                <a:latin typeface="楷体_GB2312" panose="02010609030101010101" pitchFamily="49" charset="-122"/>
                <a:ea typeface="楷体_GB2312" panose="02010609030101010101" pitchFamily="49" charset="-122"/>
              </a:rPr>
              <a:t>％时，应将单相负荷换算为等效三相负荷，再与三相负荷相加。</a:t>
            </a:r>
            <a:endParaRPr lang="zh-CN" altLang="en-US" sz="1400" dirty="0" smtClean="0">
              <a:latin typeface="楷体_GB2312" panose="02010609030101010101" pitchFamily="49" charset="-122"/>
              <a:ea typeface="楷体_GB2312" panose="02010609030101010101" pitchFamily="49" charset="-122"/>
            </a:endParaRPr>
          </a:p>
          <a:p>
            <a:pPr>
              <a:buNone/>
            </a:pPr>
            <a:r>
              <a:rPr lang="en-US" altLang="zh-CN" sz="1400" dirty="0" smtClean="0">
                <a:solidFill>
                  <a:srgbClr val="FF0000"/>
                </a:solidFill>
                <a:latin typeface="楷体_GB2312" panose="02010609030101010101" pitchFamily="49" charset="-122"/>
                <a:ea typeface="楷体_GB2312" panose="02010609030101010101" pitchFamily="49" charset="-122"/>
              </a:rPr>
              <a:t>3.5.7  </a:t>
            </a:r>
            <a:r>
              <a:rPr lang="zh-CN" altLang="en-US" sz="1400" dirty="0" smtClean="0">
                <a:solidFill>
                  <a:srgbClr val="FF0000"/>
                </a:solidFill>
                <a:latin typeface="楷体_GB2312" panose="02010609030101010101" pitchFamily="49" charset="-122"/>
                <a:ea typeface="楷体_GB2312" panose="02010609030101010101" pitchFamily="49" charset="-122"/>
              </a:rPr>
              <a:t>各类户型用电负荷应符合</a:t>
            </a:r>
            <a:r>
              <a:rPr lang="en-US" altLang="zh-CN" sz="1400" dirty="0" smtClean="0">
                <a:solidFill>
                  <a:srgbClr val="FF0000"/>
                </a:solidFill>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住宅建筑电气设计规范</a:t>
            </a:r>
            <a:r>
              <a:rPr lang="en-US" altLang="zh-CN" sz="1400" dirty="0" smtClean="0">
                <a:solidFill>
                  <a:srgbClr val="FF0000"/>
                </a:solidFill>
                <a:latin typeface="楷体_GB2312" panose="02010609030101010101" pitchFamily="49" charset="-122"/>
                <a:ea typeface="楷体_GB2312" panose="02010609030101010101" pitchFamily="49" charset="-122"/>
              </a:rPr>
              <a:t>》JGJ 242</a:t>
            </a:r>
            <a:r>
              <a:rPr lang="zh-CN" altLang="en-US" sz="1400" dirty="0" smtClean="0">
                <a:solidFill>
                  <a:srgbClr val="FF0000"/>
                </a:solidFill>
                <a:latin typeface="楷体_GB2312" panose="02010609030101010101" pitchFamily="49" charset="-122"/>
                <a:ea typeface="楷体_GB2312" panose="02010609030101010101" pitchFamily="49" charset="-122"/>
              </a:rPr>
              <a:t>的规定。</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1"/>
          <a:srcRect/>
          <a:stretch>
            <a:fillRect/>
          </a:stretch>
        </p:blipFill>
        <p:spPr bwMode="auto">
          <a:xfrm>
            <a:off x="928662" y="1740841"/>
            <a:ext cx="6858048" cy="1304925"/>
          </a:xfrm>
          <a:prstGeom prst="rect">
            <a:avLst/>
          </a:prstGeom>
          <a:noFill/>
          <a:ln w="9525">
            <a:noFill/>
            <a:miter lim="800000"/>
            <a:headEnd/>
            <a:tailEnd/>
          </a:ln>
          <a:effectLst/>
        </p:spPr>
      </p:pic>
      <p:graphicFrame>
        <p:nvGraphicFramePr>
          <p:cNvPr id="5" name="表格 4"/>
          <p:cNvGraphicFramePr>
            <a:graphicFrameLocks noGrp="1"/>
          </p:cNvGraphicFramePr>
          <p:nvPr/>
        </p:nvGraphicFramePr>
        <p:xfrm>
          <a:off x="1071538" y="4286256"/>
          <a:ext cx="6715172" cy="1290723"/>
        </p:xfrm>
        <a:graphic>
          <a:graphicData uri="http://schemas.openxmlformats.org/drawingml/2006/table">
            <a:tbl>
              <a:tblPr/>
              <a:tblGrid>
                <a:gridCol w="822880"/>
                <a:gridCol w="1884420"/>
                <a:gridCol w="1753903"/>
                <a:gridCol w="2253969"/>
              </a:tblGrid>
              <a:tr h="220516">
                <a:tc>
                  <a:txBody>
                    <a:bodyPr/>
                    <a:lstStyle/>
                    <a:p>
                      <a:pPr algn="ctr">
                        <a:lnSpc>
                          <a:spcPct val="125000"/>
                        </a:lnSpc>
                        <a:spcAft>
                          <a:spcPts val="0"/>
                        </a:spcAft>
                      </a:pPr>
                      <a:r>
                        <a:rPr lang="zh-CN" sz="1400" kern="100" dirty="0">
                          <a:solidFill>
                            <a:srgbClr val="FF0000"/>
                          </a:solidFill>
                          <a:latin typeface="Times New Roman" panose="02020603050405020304"/>
                          <a:ea typeface="宋体" panose="02010600030101010101" pitchFamily="2" charset="-122"/>
                          <a:cs typeface="Times New Roman" panose="02020603050405020304"/>
                        </a:rPr>
                        <a:t>套型</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zh-CN" sz="1400" kern="100" dirty="0">
                          <a:solidFill>
                            <a:srgbClr val="FF0000"/>
                          </a:solidFill>
                          <a:latin typeface="Times New Roman" panose="02020603050405020304"/>
                          <a:ea typeface="宋体" panose="02010600030101010101" pitchFamily="2" charset="-122"/>
                          <a:cs typeface="Times New Roman" panose="02020603050405020304"/>
                        </a:rPr>
                        <a:t>建筑面积</a:t>
                      </a:r>
                      <a:r>
                        <a:rPr lang="en-US" sz="1400" kern="100" dirty="0">
                          <a:solidFill>
                            <a:srgbClr val="FF0000"/>
                          </a:solidFill>
                          <a:latin typeface="Times New Roman" panose="02020603050405020304"/>
                          <a:ea typeface="宋体" panose="02010600030101010101" pitchFamily="2" charset="-122"/>
                          <a:cs typeface="Times New Roman" panose="02020603050405020304"/>
                        </a:rPr>
                        <a:t>S</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m</a:t>
                      </a:r>
                      <a:r>
                        <a:rPr lang="en-US" sz="1400" kern="100" baseline="30000" dirty="0">
                          <a:solidFill>
                            <a:srgbClr val="FF0000"/>
                          </a:solidFill>
                          <a:latin typeface="Times New Roman" panose="02020603050405020304"/>
                          <a:ea typeface="宋体" panose="02010600030101010101" pitchFamily="2" charset="-122"/>
                          <a:cs typeface="Times New Roman" panose="02020603050405020304"/>
                        </a:rPr>
                        <a:t>2</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zh-CN" sz="1400" kern="100">
                          <a:solidFill>
                            <a:srgbClr val="FF0000"/>
                          </a:solidFill>
                          <a:latin typeface="Times New Roman" panose="02020603050405020304"/>
                          <a:ea typeface="宋体" panose="02010600030101010101" pitchFamily="2" charset="-122"/>
                          <a:cs typeface="Times New Roman" panose="02020603050405020304"/>
                        </a:rPr>
                        <a:t>用电负荷（</a:t>
                      </a:r>
                      <a:r>
                        <a:rPr lang="en-US" sz="1400" kern="100">
                          <a:solidFill>
                            <a:srgbClr val="FF0000"/>
                          </a:solidFill>
                          <a:latin typeface="Times New Roman" panose="02020603050405020304"/>
                          <a:ea typeface="宋体" panose="02010600030101010101" pitchFamily="2" charset="-122"/>
                          <a:cs typeface="Times New Roman" panose="02020603050405020304"/>
                        </a:rPr>
                        <a:t>kW</a:t>
                      </a:r>
                      <a:r>
                        <a:rPr lang="zh-CN" sz="1400" kern="100">
                          <a:solidFill>
                            <a:srgbClr val="FF0000"/>
                          </a:solidFill>
                          <a:latin typeface="Times New Roman" panose="02020603050405020304"/>
                          <a:ea typeface="宋体" panose="02010600030101010101" pitchFamily="2" charset="-122"/>
                          <a:cs typeface="Times New Roman" panose="02020603050405020304"/>
                        </a:rPr>
                        <a:t>）</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zh-CN" sz="1400" kern="100">
                          <a:solidFill>
                            <a:srgbClr val="FF0000"/>
                          </a:solidFill>
                          <a:latin typeface="Times New Roman" panose="02020603050405020304"/>
                          <a:ea typeface="宋体" panose="02010600030101010101" pitchFamily="2" charset="-122"/>
                          <a:cs typeface="Times New Roman" panose="02020603050405020304"/>
                        </a:rPr>
                        <a:t>电能表（单相）</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16">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A</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S≤60</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4</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a:solidFill>
                            <a:srgbClr val="FF0000"/>
                          </a:solidFill>
                          <a:latin typeface="宋体" panose="02010600030101010101" pitchFamily="2" charset="-122"/>
                          <a:ea typeface="宋体" panose="02010600030101010101" pitchFamily="2" charset="-122"/>
                          <a:cs typeface="Times New Roman" panose="02020603050405020304"/>
                        </a:rPr>
                        <a:t>5</a:t>
                      </a:r>
                      <a:r>
                        <a:rPr lang="zh-CN" sz="1400" kern="100">
                          <a:solidFill>
                            <a:srgbClr val="FF0000"/>
                          </a:solidFill>
                          <a:latin typeface="Times New Roman" panose="02020603050405020304"/>
                          <a:ea typeface="宋体" panose="02010600030101010101" pitchFamily="2" charset="-122"/>
                          <a:cs typeface="Times New Roman" panose="02020603050405020304"/>
                        </a:rPr>
                        <a:t>（</a:t>
                      </a:r>
                      <a:r>
                        <a:rPr lang="en-US" sz="1400" kern="100">
                          <a:solidFill>
                            <a:srgbClr val="FF0000"/>
                          </a:solidFill>
                          <a:latin typeface="Times New Roman" panose="02020603050405020304"/>
                          <a:ea typeface="宋体" panose="02010600030101010101" pitchFamily="2" charset="-122"/>
                          <a:cs typeface="Times New Roman" panose="02020603050405020304"/>
                        </a:rPr>
                        <a:t>60</a:t>
                      </a:r>
                      <a:r>
                        <a:rPr lang="zh-CN" sz="1400" kern="100">
                          <a:solidFill>
                            <a:srgbClr val="FF0000"/>
                          </a:solidFill>
                          <a:latin typeface="Times New Roman" panose="02020603050405020304"/>
                          <a:ea typeface="宋体" panose="02010600030101010101" pitchFamily="2" charset="-122"/>
                          <a:cs typeface="Times New Roman" panose="02020603050405020304"/>
                        </a:rPr>
                        <a:t>）</a:t>
                      </a:r>
                      <a:r>
                        <a:rPr lang="en-US" sz="1400" kern="100">
                          <a:solidFill>
                            <a:srgbClr val="FF0000"/>
                          </a:solidFill>
                          <a:latin typeface="Times New Roman" panose="02020603050405020304"/>
                          <a:ea typeface="宋体" panose="02010600030101010101" pitchFamily="2" charset="-122"/>
                          <a:cs typeface="Times New Roman" panose="02020603050405020304"/>
                        </a:rPr>
                        <a:t>A</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16">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B</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60&lt;S≤90</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6</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5</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60</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A</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516">
                <a:tc>
                  <a:txBody>
                    <a:bodyPr/>
                    <a:lstStyle/>
                    <a:p>
                      <a:pPr algn="ctr">
                        <a:lnSpc>
                          <a:spcPct val="125000"/>
                        </a:lnSpc>
                        <a:spcAft>
                          <a:spcPts val="0"/>
                        </a:spcAft>
                      </a:pPr>
                      <a:r>
                        <a:rPr lang="en-US" sz="1400" kern="100">
                          <a:solidFill>
                            <a:srgbClr val="FF0000"/>
                          </a:solidFill>
                          <a:latin typeface="宋体" panose="02010600030101010101" pitchFamily="2" charset="-122"/>
                          <a:ea typeface="宋体" panose="02010600030101010101" pitchFamily="2" charset="-122"/>
                          <a:cs typeface="Times New Roman" panose="02020603050405020304"/>
                        </a:rPr>
                        <a:t>C</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a:solidFill>
                            <a:srgbClr val="FF0000"/>
                          </a:solidFill>
                          <a:latin typeface="宋体" panose="02010600030101010101" pitchFamily="2" charset="-122"/>
                          <a:ea typeface="宋体" panose="02010600030101010101" pitchFamily="2" charset="-122"/>
                          <a:cs typeface="Times New Roman" panose="02020603050405020304"/>
                        </a:rPr>
                        <a:t>90&lt;S≤120</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8</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5</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60</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A</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379">
                <a:tc>
                  <a:txBody>
                    <a:bodyPr/>
                    <a:lstStyle/>
                    <a:p>
                      <a:pPr algn="ctr">
                        <a:lnSpc>
                          <a:spcPct val="125000"/>
                        </a:lnSpc>
                        <a:spcAft>
                          <a:spcPts val="0"/>
                        </a:spcAft>
                      </a:pPr>
                      <a:r>
                        <a:rPr lang="en-US" sz="1400" kern="100">
                          <a:solidFill>
                            <a:srgbClr val="FF0000"/>
                          </a:solidFill>
                          <a:latin typeface="宋体" panose="02010600030101010101" pitchFamily="2" charset="-122"/>
                          <a:ea typeface="宋体" panose="02010600030101010101" pitchFamily="2" charset="-122"/>
                          <a:cs typeface="Times New Roman" panose="02020603050405020304"/>
                        </a:rPr>
                        <a:t>D</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a:solidFill>
                            <a:srgbClr val="FF0000"/>
                          </a:solidFill>
                          <a:latin typeface="宋体" panose="02010600030101010101" pitchFamily="2" charset="-122"/>
                          <a:ea typeface="宋体" panose="02010600030101010101" pitchFamily="2" charset="-122"/>
                          <a:cs typeface="Times New Roman" panose="02020603050405020304"/>
                        </a:rPr>
                        <a:t>120&lt;S≤150</a:t>
                      </a:r>
                      <a:endParaRPr lang="zh-CN" sz="14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10</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400" kern="100" dirty="0">
                          <a:solidFill>
                            <a:srgbClr val="FF0000"/>
                          </a:solidFill>
                          <a:latin typeface="宋体" panose="02010600030101010101" pitchFamily="2" charset="-122"/>
                          <a:ea typeface="宋体" panose="02010600030101010101" pitchFamily="2" charset="-122"/>
                          <a:cs typeface="Times New Roman" panose="02020603050405020304"/>
                        </a:rPr>
                        <a:t>5</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60</a:t>
                      </a:r>
                      <a:r>
                        <a:rPr lang="zh-CN" sz="1400" kern="100" dirty="0">
                          <a:solidFill>
                            <a:srgbClr val="FF0000"/>
                          </a:solidFill>
                          <a:latin typeface="Times New Roman" panose="02020603050405020304"/>
                          <a:ea typeface="宋体" panose="02010600030101010101" pitchFamily="2" charset="-122"/>
                          <a:cs typeface="Times New Roman" panose="02020603050405020304"/>
                        </a:rPr>
                        <a:t>）</a:t>
                      </a:r>
                      <a:r>
                        <a:rPr lang="en-US" sz="1400" kern="100" dirty="0">
                          <a:solidFill>
                            <a:srgbClr val="FF0000"/>
                          </a:solidFill>
                          <a:latin typeface="Times New Roman" panose="02020603050405020304"/>
                          <a:ea typeface="宋体" panose="02010600030101010101" pitchFamily="2" charset="-122"/>
                          <a:cs typeface="Times New Roman" panose="02020603050405020304"/>
                        </a:rPr>
                        <a:t>A</a:t>
                      </a:r>
                      <a:endParaRPr lang="zh-CN" sz="14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内容占位符 2"/>
          <p:cNvSpPr>
            <a:spLocks noGrp="1"/>
          </p:cNvSpPr>
          <p:nvPr/>
        </p:nvSpPr>
        <p:spPr>
          <a:xfrm>
            <a:off x="1643042" y="857232"/>
            <a:ext cx="5357850" cy="7858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b="1" dirty="0" smtClean="0"/>
              <a:t>《</a:t>
            </a:r>
            <a:r>
              <a:rPr lang="zh-CN" altLang="en-US" sz="1400" b="1" dirty="0" smtClean="0"/>
              <a:t>住宅建筑电气设计规范</a:t>
            </a:r>
            <a:r>
              <a:rPr lang="en-US" altLang="zh-CN" sz="1400" b="1" dirty="0" smtClean="0"/>
              <a:t>》</a:t>
            </a:r>
            <a:r>
              <a:rPr lang="en-US" sz="1400" b="1" dirty="0" smtClean="0"/>
              <a:t>JGJ 242-2011</a:t>
            </a:r>
            <a:endParaRPr lang="en-US" sz="1400" b="1" dirty="0" smtClean="0"/>
          </a:p>
          <a:p>
            <a:pPr marL="0" indent="0" algn="ctr">
              <a:buNone/>
            </a:pPr>
            <a:r>
              <a:rPr lang="zh-CN" altLang="en-US" sz="1400" b="1" dirty="0" smtClean="0"/>
              <a:t>每套住宅用电负荷及电能表选择</a:t>
            </a:r>
            <a:br>
              <a:rPr lang="en-US" sz="1400" dirty="0" smtClean="0"/>
            </a:br>
            <a:r>
              <a:rPr lang="en-US" sz="1400" dirty="0" smtClean="0"/>
              <a:t> </a:t>
            </a:r>
            <a:r>
              <a:rPr lang="zh-CN" altLang="en-US" sz="1400" dirty="0" smtClean="0">
                <a:latin typeface="楷体_GB2312" panose="02010609030101010101" pitchFamily="49" charset="-122"/>
                <a:ea typeface="楷体_GB2312" panose="02010609030101010101" pitchFamily="49" charset="-122"/>
              </a:rPr>
              <a:t>	</a:t>
            </a: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7" name="内容占位符 2"/>
          <p:cNvSpPr>
            <a:spLocks noGrp="1"/>
          </p:cNvSpPr>
          <p:nvPr/>
        </p:nvSpPr>
        <p:spPr>
          <a:xfrm>
            <a:off x="2000232" y="3571876"/>
            <a:ext cx="4786346" cy="5715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b="1" dirty="0" smtClean="0"/>
              <a:t>《</a:t>
            </a:r>
            <a:r>
              <a:rPr lang="zh-CN" altLang="en-US" sz="1400" b="1" dirty="0" smtClean="0"/>
              <a:t>住宅建筑电气设计规范</a:t>
            </a:r>
            <a:r>
              <a:rPr lang="en-US" altLang="zh-CN" sz="1400" b="1" dirty="0" smtClean="0"/>
              <a:t>》</a:t>
            </a:r>
            <a:r>
              <a:rPr lang="zh-CN" altLang="en-US" sz="1400" b="1" dirty="0" smtClean="0"/>
              <a:t>征求意见稿</a:t>
            </a:r>
            <a:endParaRPr lang="en-US" altLang="zh-CN" sz="1400" b="1" dirty="0" smtClean="0"/>
          </a:p>
          <a:p>
            <a:pPr marL="0" indent="0" algn="ctr">
              <a:buNone/>
            </a:pPr>
            <a:r>
              <a:rPr lang="zh-CN" altLang="en-US" sz="1400" b="1" dirty="0" smtClean="0"/>
              <a:t>每套住宅用电负荷及电能表选择</a:t>
            </a:r>
            <a:endParaRPr lang="zh-CN" altLang="en-US" sz="1400" b="1" dirty="0" smtClean="0"/>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8" name="Titre 7"/>
          <p:cNvSpPr>
            <a:spLocks noGrp="1"/>
          </p:cNvSpPr>
          <p:nvPr>
            <p:ph type="title"/>
          </p:nvPr>
        </p:nvSpPr>
        <p:spPr>
          <a:xfrm>
            <a:off x="0" y="0"/>
            <a:ext cx="9144000" cy="500042"/>
          </a:xfrm>
          <a:solidFill>
            <a:schemeClr val="accent3">
              <a:lumMod val="60000"/>
              <a:lumOff val="40000"/>
            </a:schemeClr>
          </a:solidFill>
        </p:spPr>
        <p:txBody>
          <a:bodyPr>
            <a:normAutofit fontScale="90000"/>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767715"/>
            <a:ext cx="8227695" cy="6140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3.5.8  </a:t>
            </a:r>
            <a:r>
              <a:rPr lang="zh-CN" altLang="en-US" sz="1400" dirty="0" smtClean="0">
                <a:latin typeface="楷体_GB2312" panose="02010609030101010101" pitchFamily="49" charset="-122"/>
                <a:ea typeface="楷体_GB2312" panose="02010609030101010101" pitchFamily="49" charset="-122"/>
              </a:rPr>
              <a:t>住宅用电负荷需要系数宜参照表</a:t>
            </a:r>
            <a:r>
              <a:rPr lang="en-US" altLang="zh-CN" sz="1400" dirty="0" smtClean="0">
                <a:latin typeface="楷体_GB2312" panose="02010609030101010101" pitchFamily="49" charset="-122"/>
                <a:ea typeface="楷体_GB2312" panose="02010609030101010101" pitchFamily="49" charset="-122"/>
              </a:rPr>
              <a:t>3.5.8</a:t>
            </a:r>
            <a:r>
              <a:rPr lang="zh-CN" altLang="en-US" sz="1400" dirty="0" smtClean="0">
                <a:latin typeface="楷体_GB2312" panose="02010609030101010101" pitchFamily="49" charset="-122"/>
                <a:ea typeface="楷体_GB2312" panose="02010609030101010101" pitchFamily="49" charset="-122"/>
              </a:rPr>
              <a:t>选择：	</a:t>
            </a: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4" name="内容占位符 2"/>
          <p:cNvSpPr>
            <a:spLocks noGrp="1"/>
          </p:cNvSpPr>
          <p:nvPr/>
        </p:nvSpPr>
        <p:spPr>
          <a:xfrm>
            <a:off x="571472" y="4429132"/>
            <a:ext cx="8227695" cy="4286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smtClean="0">
                <a:latin typeface="楷体_GB2312" panose="02010609030101010101" pitchFamily="49" charset="-122"/>
                <a:ea typeface="楷体_GB2312" panose="02010609030101010101" pitchFamily="49" charset="-122"/>
              </a:rPr>
              <a:t>说明：住宅的公用照明和公用电力负荷需要系数可按</a:t>
            </a:r>
            <a:r>
              <a:rPr lang="en-US" altLang="zh-CN" sz="1400" dirty="0" smtClean="0">
                <a:solidFill>
                  <a:srgbClr val="FF0000"/>
                </a:solidFill>
                <a:latin typeface="楷体_GB2312" panose="02010609030101010101" pitchFamily="49" charset="-122"/>
                <a:ea typeface="楷体_GB2312" panose="02010609030101010101" pitchFamily="49" charset="-122"/>
              </a:rPr>
              <a:t>1-0.8</a:t>
            </a:r>
            <a:r>
              <a:rPr lang="zh-CN" altLang="en-US" sz="1400" dirty="0" smtClean="0">
                <a:latin typeface="楷体_GB2312" panose="02010609030101010101" pitchFamily="49" charset="-122"/>
                <a:ea typeface="楷体_GB2312" panose="02010609030101010101" pitchFamily="49" charset="-122"/>
              </a:rPr>
              <a:t>选取。</a:t>
            </a:r>
            <a:endParaRPr lang="zh-CN" altLang="en-US" sz="1400" dirty="0">
              <a:latin typeface="楷体_GB2312" panose="02010609030101010101" pitchFamily="49" charset="-122"/>
              <a:ea typeface="楷体_GB2312" panose="02010609030101010101" pitchFamily="49" charset="-122"/>
            </a:endParaRPr>
          </a:p>
        </p:txBody>
      </p:sp>
      <p:graphicFrame>
        <p:nvGraphicFramePr>
          <p:cNvPr id="9" name="表格 8"/>
          <p:cNvGraphicFramePr>
            <a:graphicFrameLocks noGrp="1"/>
          </p:cNvGraphicFramePr>
          <p:nvPr/>
        </p:nvGraphicFramePr>
        <p:xfrm>
          <a:off x="1857356" y="1357298"/>
          <a:ext cx="5029200" cy="2990850"/>
        </p:xfrm>
        <a:graphic>
          <a:graphicData uri="http://schemas.openxmlformats.org/drawingml/2006/table">
            <a:tbl>
              <a:tblPr/>
              <a:tblGrid>
                <a:gridCol w="1600200"/>
                <a:gridCol w="1600200"/>
                <a:gridCol w="1828800"/>
              </a:tblGrid>
              <a:tr h="485775">
                <a:tc>
                  <a:txBody>
                    <a:bodyPr/>
                    <a:lstStyle/>
                    <a:p>
                      <a:pPr algn="ctr">
                        <a:lnSpc>
                          <a:spcPts val="1800"/>
                        </a:lnSpc>
                        <a:spcAft>
                          <a:spcPts val="0"/>
                        </a:spcAft>
                      </a:pPr>
                      <a:r>
                        <a:rPr lang="zh-CN" sz="1200" kern="100" dirty="0">
                          <a:solidFill>
                            <a:srgbClr val="FF0000"/>
                          </a:solidFill>
                          <a:latin typeface="Times New Roman" panose="02020603050405020304"/>
                          <a:ea typeface="宋体" panose="02010600030101010101" pitchFamily="2" charset="-122"/>
                          <a:cs typeface="Times New Roman" panose="02020603050405020304"/>
                        </a:rPr>
                        <a:t>按单相配电计算时</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p>
                      <a:pPr algn="ctr">
                        <a:lnSpc>
                          <a:spcPts val="1800"/>
                        </a:lnSpc>
                        <a:spcAft>
                          <a:spcPts val="0"/>
                        </a:spcAft>
                      </a:pPr>
                      <a:r>
                        <a:rPr lang="zh-CN" sz="1200" kern="100" dirty="0">
                          <a:solidFill>
                            <a:srgbClr val="FF0000"/>
                          </a:solidFill>
                          <a:latin typeface="Times New Roman" panose="02020603050405020304"/>
                          <a:ea typeface="宋体" panose="02010600030101010101" pitchFamily="2" charset="-122"/>
                          <a:cs typeface="Times New Roman" panose="02020603050405020304"/>
                        </a:rPr>
                        <a:t>所连接的基本户数</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200" kern="100">
                          <a:solidFill>
                            <a:srgbClr val="FF0000"/>
                          </a:solidFill>
                          <a:latin typeface="Times New Roman" panose="02020603050405020304"/>
                          <a:ea typeface="宋体" panose="02010600030101010101" pitchFamily="2" charset="-122"/>
                          <a:cs typeface="Times New Roman" panose="02020603050405020304"/>
                        </a:rPr>
                        <a:t>按三相配电计算时</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p>
                      <a:pPr algn="ctr">
                        <a:lnSpc>
                          <a:spcPts val="1800"/>
                        </a:lnSpc>
                        <a:spcAft>
                          <a:spcPts val="0"/>
                        </a:spcAft>
                      </a:pPr>
                      <a:r>
                        <a:rPr lang="zh-CN" sz="1200" kern="100">
                          <a:solidFill>
                            <a:srgbClr val="FF0000"/>
                          </a:solidFill>
                          <a:latin typeface="Times New Roman" panose="02020603050405020304"/>
                          <a:ea typeface="宋体" panose="02010600030101010101" pitchFamily="2" charset="-122"/>
                          <a:cs typeface="Times New Roman" panose="02020603050405020304"/>
                        </a:rPr>
                        <a:t>所连接的基本户数</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CN" sz="1200" kern="100">
                          <a:solidFill>
                            <a:srgbClr val="FF0000"/>
                          </a:solidFill>
                          <a:latin typeface="Times New Roman" panose="02020603050405020304"/>
                          <a:ea typeface="宋体" panose="02010600030101010101" pitchFamily="2" charset="-122"/>
                          <a:cs typeface="Times New Roman" panose="02020603050405020304"/>
                        </a:rPr>
                        <a:t>需要系数（</a:t>
                      </a:r>
                      <a:r>
                        <a:rPr lang="en-US" sz="1200" kern="100">
                          <a:solidFill>
                            <a:srgbClr val="FF0000"/>
                          </a:solidFill>
                          <a:latin typeface="Times New Roman" panose="02020603050405020304"/>
                          <a:ea typeface="宋体" panose="02010600030101010101" pitchFamily="2" charset="-122"/>
                          <a:cs typeface="Times New Roman" panose="02020603050405020304"/>
                        </a:rPr>
                        <a:t>Kx</a:t>
                      </a:r>
                      <a:r>
                        <a:rPr lang="zh-CN" sz="1200" kern="100">
                          <a:solidFill>
                            <a:srgbClr val="FF0000"/>
                          </a:solidFill>
                          <a:latin typeface="Times New Roman" panose="02020603050405020304"/>
                          <a:ea typeface="宋体" panose="02010600030101010101" pitchFamily="2" charset="-122"/>
                          <a:cs typeface="Times New Roman" panose="02020603050405020304"/>
                        </a:rPr>
                        <a:t>）</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1~4</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3~12</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1~0.9</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4~8</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12~24</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0.9~0.65</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8~12</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24~36</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0.65~0. 50</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12~25</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36~75</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0.50~0.45</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25~50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75~150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0.45~0.40</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50~100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150~300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0.40~0.30</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100~200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a:solidFill>
                            <a:srgbClr val="FF0000"/>
                          </a:solidFill>
                          <a:latin typeface="Times New Roman" panose="02020603050405020304"/>
                          <a:ea typeface="宋体" panose="02010600030101010101" pitchFamily="2" charset="-122"/>
                          <a:cs typeface="Times New Roman" panose="02020603050405020304"/>
                        </a:rPr>
                        <a:t>300~600</a:t>
                      </a:r>
                      <a:endParaRPr lang="zh-CN" sz="1200" kern="10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0.30~0.26</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algn="ctr">
                        <a:lnSpc>
                          <a:spcPts val="1800"/>
                        </a:lnSpc>
                        <a:spcAft>
                          <a:spcPts val="0"/>
                        </a:spcAft>
                      </a:pPr>
                      <a:r>
                        <a:rPr lang="en-US" sz="1200" kern="100" dirty="0" smtClean="0">
                          <a:solidFill>
                            <a:srgbClr val="FF0000"/>
                          </a:solidFill>
                          <a:latin typeface="Times New Roman" panose="02020603050405020304"/>
                          <a:ea typeface="宋体" panose="02010600030101010101" pitchFamily="2" charset="-122"/>
                          <a:cs typeface="Times New Roman" panose="02020603050405020304"/>
                        </a:rPr>
                        <a:t>200~400</a:t>
                      </a:r>
                      <a:r>
                        <a:rPr lang="zh-CN" altLang="en-US" sz="1200" kern="100" dirty="0" smtClean="0">
                          <a:solidFill>
                            <a:srgbClr val="FF0000"/>
                          </a:solidFill>
                          <a:latin typeface="Times New Roman" panose="02020603050405020304"/>
                          <a:ea typeface="宋体" panose="02010600030101010101" pitchFamily="2" charset="-122"/>
                          <a:cs typeface="Times New Roman" panose="02020603050405020304"/>
                        </a:rPr>
                        <a:t>以上</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smtClean="0">
                          <a:solidFill>
                            <a:srgbClr val="FF0000"/>
                          </a:solidFill>
                          <a:latin typeface="Times New Roman" panose="02020603050405020304"/>
                          <a:ea typeface="宋体" panose="02010600030101010101" pitchFamily="2" charset="-122"/>
                          <a:cs typeface="Times New Roman" panose="02020603050405020304"/>
                        </a:rPr>
                        <a:t>600~1200</a:t>
                      </a:r>
                      <a:r>
                        <a:rPr lang="zh-CN" altLang="en-US" sz="1200" kern="100" dirty="0" smtClean="0">
                          <a:solidFill>
                            <a:srgbClr val="FF0000"/>
                          </a:solidFill>
                          <a:latin typeface="Times New Roman" panose="02020603050405020304"/>
                          <a:ea typeface="宋体" panose="02010600030101010101" pitchFamily="2" charset="-122"/>
                          <a:cs typeface="Times New Roman" panose="02020603050405020304"/>
                        </a:rPr>
                        <a:t>以上</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en-US" sz="1200" kern="100" dirty="0">
                          <a:solidFill>
                            <a:srgbClr val="FF0000"/>
                          </a:solidFill>
                          <a:latin typeface="Times New Roman" panose="02020603050405020304"/>
                          <a:ea typeface="宋体" panose="02010600030101010101" pitchFamily="2" charset="-122"/>
                          <a:cs typeface="Times New Roman" panose="02020603050405020304"/>
                        </a:rPr>
                        <a:t>0.26~0.2</a:t>
                      </a:r>
                      <a:endParaRPr lang="zh-CN" sz="12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内容占位符 2"/>
          <p:cNvSpPr>
            <a:spLocks noGrp="1"/>
          </p:cNvSpPr>
          <p:nvPr/>
        </p:nvSpPr>
        <p:spPr>
          <a:xfrm>
            <a:off x="500034" y="4929198"/>
            <a:ext cx="8227695" cy="15328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latin typeface="楷体_GB2312" panose="02010609030101010101" pitchFamily="49" charset="-122"/>
                <a:ea typeface="楷体_GB2312" panose="02010609030101010101" pitchFamily="49" charset="-122"/>
              </a:rPr>
              <a:t>3.5.9  公共服务设施用电负荷按实际用电设备容量计算。在方案设计阶段，设备容量不明确时，按单位指标法估算：</a:t>
            </a:r>
            <a:endParaRPr lang="zh-CN" altLang="en-US" sz="1400" dirty="0">
              <a:latin typeface="楷体_GB2312" panose="02010609030101010101" pitchFamily="49" charset="-122"/>
              <a:ea typeface="楷体_GB2312" panose="02010609030101010101" pitchFamily="49" charset="-122"/>
            </a:endParaRPr>
          </a:p>
          <a:p>
            <a:pPr marL="0" indent="0">
              <a:buNone/>
            </a:pPr>
            <a:r>
              <a:rPr lang="zh-CN" altLang="en-US" sz="1400" dirty="0">
                <a:latin typeface="楷体_GB2312" panose="02010609030101010101" pitchFamily="49" charset="-122"/>
                <a:ea typeface="楷体_GB2312" panose="02010609030101010101" pitchFamily="49" charset="-122"/>
              </a:rPr>
              <a:t>办公：    30W/m</a:t>
            </a:r>
            <a:r>
              <a:rPr lang="zh-CN" altLang="en-US" sz="1400" baseline="30000" dirty="0">
                <a:latin typeface="楷体_GB2312" panose="02010609030101010101" pitchFamily="49" charset="-122"/>
                <a:ea typeface="楷体_GB2312" panose="02010609030101010101" pitchFamily="49" charset="-122"/>
              </a:rPr>
              <a:t>2</a:t>
            </a:r>
            <a:r>
              <a:rPr lang="en-US" altLang="zh-CN" sz="1400" dirty="0">
                <a:latin typeface="楷体_GB2312" panose="02010609030101010101" pitchFamily="49" charset="-122"/>
                <a:ea typeface="楷体_GB2312" panose="02010609030101010101" pitchFamily="49" charset="-122"/>
              </a:rPr>
              <a:t>-</a:t>
            </a:r>
            <a:r>
              <a:rPr lang="zh-CN" altLang="en-US" sz="1400" dirty="0">
                <a:latin typeface="楷体_GB2312" panose="02010609030101010101" pitchFamily="49" charset="-122"/>
                <a:ea typeface="楷体_GB2312" panose="02010609030101010101" pitchFamily="49" charset="-122"/>
              </a:rPr>
              <a:t>70W/m</a:t>
            </a:r>
            <a:r>
              <a:rPr lang="zh-CN" altLang="en-US" sz="1400" baseline="30000" dirty="0" smtClean="0">
                <a:latin typeface="楷体_GB2312" panose="02010609030101010101" pitchFamily="49" charset="-122"/>
                <a:ea typeface="楷体_GB2312" panose="02010609030101010101" pitchFamily="49" charset="-122"/>
              </a:rPr>
              <a:t>2</a:t>
            </a:r>
            <a:endParaRPr lang="en-US" altLang="zh-CN" sz="1400" baseline="300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商业</a:t>
            </a:r>
            <a:r>
              <a:rPr lang="zh-CN" altLang="en-US" sz="1400" dirty="0">
                <a:latin typeface="楷体_GB2312" panose="02010609030101010101" pitchFamily="49" charset="-122"/>
                <a:ea typeface="楷体_GB2312" panose="02010609030101010101" pitchFamily="49" charset="-122"/>
              </a:rPr>
              <a:t>：    一般 40W/m</a:t>
            </a:r>
            <a:r>
              <a:rPr lang="zh-CN" altLang="en-US" sz="1400" baseline="30000" dirty="0">
                <a:latin typeface="楷体_GB2312" panose="02010609030101010101" pitchFamily="49" charset="-122"/>
                <a:ea typeface="楷体_GB2312" panose="02010609030101010101" pitchFamily="49" charset="-122"/>
              </a:rPr>
              <a:t>2</a:t>
            </a:r>
            <a:r>
              <a:rPr lang="en-US" altLang="zh-CN" sz="1400" dirty="0">
                <a:latin typeface="楷体_GB2312" panose="02010609030101010101" pitchFamily="49" charset="-122"/>
                <a:ea typeface="楷体_GB2312" panose="02010609030101010101" pitchFamily="49" charset="-122"/>
              </a:rPr>
              <a:t>-</a:t>
            </a:r>
            <a:r>
              <a:rPr lang="zh-CN" altLang="en-US" sz="1400" dirty="0">
                <a:latin typeface="楷体_GB2312" panose="02010609030101010101" pitchFamily="49" charset="-122"/>
                <a:ea typeface="楷体_GB2312" panose="02010609030101010101" pitchFamily="49" charset="-122"/>
              </a:rPr>
              <a:t>80W/m</a:t>
            </a:r>
            <a:r>
              <a:rPr lang="zh-CN" altLang="en-US" sz="1400" baseline="30000" dirty="0" smtClean="0">
                <a:latin typeface="楷体_GB2312" panose="02010609030101010101" pitchFamily="49" charset="-122"/>
                <a:ea typeface="楷体_GB2312" panose="02010609030101010101" pitchFamily="49" charset="-122"/>
              </a:rPr>
              <a:t>2；</a:t>
            </a:r>
            <a:r>
              <a:rPr lang="zh-CN" altLang="en-US" sz="1400" dirty="0" smtClean="0">
                <a:latin typeface="楷体_GB2312" panose="02010609030101010101" pitchFamily="49" charset="-122"/>
                <a:ea typeface="楷体_GB2312" panose="02010609030101010101" pitchFamily="49" charset="-122"/>
              </a:rPr>
              <a:t>   大中型 60W/m</a:t>
            </a:r>
            <a:r>
              <a:rPr lang="zh-CN" altLang="en-US" sz="1400" baseline="30000" dirty="0" smtClean="0">
                <a:latin typeface="楷体_GB2312" panose="02010609030101010101" pitchFamily="49" charset="-122"/>
                <a:ea typeface="楷体_GB2312" panose="02010609030101010101" pitchFamily="49" charset="-122"/>
              </a:rPr>
              <a:t>2</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120W/m</a:t>
            </a:r>
            <a:r>
              <a:rPr lang="zh-CN" altLang="en-US" sz="1400" baseline="30000" dirty="0" smtClean="0">
                <a:latin typeface="楷体_GB2312" panose="02010609030101010101" pitchFamily="49" charset="-122"/>
                <a:ea typeface="楷体_GB2312" panose="02010609030101010101" pitchFamily="49" charset="-122"/>
              </a:rPr>
              <a:t>2</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baseline="30000" dirty="0" smtClean="0">
                <a:latin typeface="楷体_GB2312" panose="02010609030101010101" pitchFamily="49" charset="-122"/>
                <a:ea typeface="楷体_GB2312" panose="02010609030101010101" pitchFamily="49" charset="-122"/>
              </a:rPr>
              <a:t> </a:t>
            </a:r>
            <a:endParaRPr lang="zh-CN" altLang="en-US" sz="1400" dirty="0">
              <a:latin typeface="楷体_GB2312" panose="02010609030101010101" pitchFamily="49" charset="-122"/>
              <a:ea typeface="楷体_GB2312" panose="02010609030101010101" pitchFamily="49" charset="-122"/>
            </a:endParaRPr>
          </a:p>
          <a:p>
            <a:pPr marL="0" indent="0">
              <a:buNone/>
            </a:pPr>
            <a:r>
              <a:rPr lang="zh-CN" altLang="en-US" sz="1400" dirty="0">
                <a:latin typeface="楷体_GB2312" panose="02010609030101010101" pitchFamily="49" charset="-122"/>
                <a:ea typeface="楷体_GB2312" panose="02010609030101010101" pitchFamily="49" charset="-122"/>
              </a:rPr>
              <a:t>          </a:t>
            </a:r>
            <a:endParaRPr lang="zh-CN" altLang="en-US" sz="1400"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57349"/>
            <a:ext cx="8786842" cy="14923"/>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767715"/>
            <a:ext cx="8227695" cy="4546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latin typeface="楷体_GB2312" panose="02010609030101010101" pitchFamily="49" charset="-122"/>
                <a:ea typeface="楷体_GB2312" panose="02010609030101010101" pitchFamily="49" charset="-122"/>
              </a:rPr>
              <a:t>3.5.10  公共服务设施用电负荷需要系数宜参照表3.5.10选择：</a:t>
            </a:r>
            <a:endParaRPr lang="zh-CN" altLang="en-US" sz="1400"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graphicFrame>
        <p:nvGraphicFramePr>
          <p:cNvPr id="2" name="表格 1"/>
          <p:cNvGraphicFramePr/>
          <p:nvPr/>
        </p:nvGraphicFramePr>
        <p:xfrm>
          <a:off x="824865" y="1222375"/>
          <a:ext cx="5801995" cy="4936490"/>
        </p:xfrm>
        <a:graphic>
          <a:graphicData uri="http://schemas.openxmlformats.org/drawingml/2006/table">
            <a:tbl>
              <a:tblPr firstRow="1" bandRow="1">
                <a:tableStyleId>{5940675A-B579-460E-94D1-54222C63F5DA}</a:tableStyleId>
              </a:tblPr>
              <a:tblGrid>
                <a:gridCol w="1892300"/>
                <a:gridCol w="1387475"/>
                <a:gridCol w="1260475"/>
                <a:gridCol w="1261745"/>
              </a:tblGrid>
              <a:tr h="505460">
                <a:tc>
                  <a:txBody>
                    <a:bodyPr/>
                    <a:lstStyle/>
                    <a:p>
                      <a:pPr indent="0" algn="ctr">
                        <a:buNone/>
                      </a:pPr>
                      <a:r>
                        <a:rPr lang="en-US" sz="1200" b="0" dirty="0" err="1">
                          <a:solidFill>
                            <a:srgbClr val="000000"/>
                          </a:solidFill>
                          <a:latin typeface="Times New Roman" panose="02020603050405020304" charset="0"/>
                          <a:cs typeface="Times New Roman" panose="02020603050405020304" charset="0"/>
                        </a:rPr>
                        <a:t>负荷名称</a:t>
                      </a:r>
                      <a:endParaRPr lang="en-US" altLang="en-US" sz="1200" b="0" dirty="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规模（台数）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需要系数（Kx）</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功率</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因数</a:t>
                      </a:r>
                      <a:r>
                        <a:rPr lang="en-US" sz="1200" b="0">
                          <a:solidFill>
                            <a:srgbClr val="000000"/>
                          </a:solidFill>
                          <a:latin typeface="Times New Roman" panose="02020603050405020304" charset="0"/>
                          <a:cs typeface="Times New Roman" panose="02020603050405020304" charset="0"/>
                        </a:rPr>
                        <a:t>（</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cosφ</a:t>
                      </a:r>
                      <a:r>
                        <a:rPr lang="en-US" sz="1200" b="0">
                          <a:solidFill>
                            <a:srgbClr val="000000"/>
                          </a:solidFill>
                          <a:latin typeface="Times New Roman" panose="02020603050405020304" charset="0"/>
                          <a:cs typeface="Times New Roman" panose="02020603050405020304" charset="0"/>
                        </a:rPr>
                        <a:t>）</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6550">
                <a:tc rowSpan="5">
                  <a:txBody>
                    <a:bodyPr/>
                    <a:lstStyle/>
                    <a:p>
                      <a:pPr indent="0" algn="ctr">
                        <a:buNone/>
                      </a:pPr>
                      <a:r>
                        <a:rPr lang="en-US" sz="1200" b="0">
                          <a:solidFill>
                            <a:srgbClr val="000000"/>
                          </a:solidFill>
                          <a:latin typeface="Times New Roman" panose="02020603050405020304" charset="0"/>
                          <a:cs typeface="Times New Roman" panose="02020603050405020304" charset="0"/>
                        </a:rPr>
                        <a:t>照明(含插座容量、荧光灯附件)</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面积&lt;500 </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12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0.9~1</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dirty="0" smtClean="0">
                          <a:solidFill>
                            <a:srgbClr val="000000"/>
                          </a:solidFill>
                          <a:latin typeface="Times New Roman" panose="02020603050405020304" charset="0"/>
                          <a:cs typeface="Times New Roman" panose="02020603050405020304" charset="0"/>
                        </a:rPr>
                        <a:t>0.5~1</a:t>
                      </a:r>
                      <a:endParaRPr lang="en-US" altLang="en-US" sz="1200" b="0" dirty="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923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500~3000 </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12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0.9~0.7</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indent="0" algn="ctr">
                        <a:buNone/>
                      </a:pPr>
                      <a:r>
                        <a:rPr lang="en-US" sz="1200" b="0" dirty="0" smtClean="0">
                          <a:solidFill>
                            <a:srgbClr val="000000"/>
                          </a:solidFill>
                          <a:latin typeface="Times New Roman" panose="02020603050405020304" charset="0"/>
                          <a:cs typeface="Times New Roman" panose="02020603050405020304" charset="0"/>
                        </a:rPr>
                        <a:t>0.5~0.9</a:t>
                      </a:r>
                      <a:endParaRPr lang="en-US" altLang="en-US" sz="1200" b="0" dirty="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732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3000~15000 </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12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0.75~0.55</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304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&gt;15000 </a:t>
                      </a: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m</a:t>
                      </a:r>
                      <a:r>
                        <a:rPr lang="en-US" sz="12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dirty="0" smtClean="0">
                          <a:solidFill>
                            <a:srgbClr val="000000"/>
                          </a:solidFill>
                          <a:latin typeface="Times New Roman" panose="02020603050405020304" charset="0"/>
                          <a:cs typeface="Times New Roman" panose="02020603050405020304" charset="0"/>
                        </a:rPr>
                        <a:t>0.7~0.55</a:t>
                      </a:r>
                      <a:endParaRPr lang="en-US" sz="1200" b="0" dirty="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885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商场照明</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0.9~0.7</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 </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99415">
                <a:tc rowSpan="2">
                  <a:txBody>
                    <a:bodyPr/>
                    <a:lstStyle/>
                    <a:p>
                      <a:pPr indent="0" algn="ctr">
                        <a:buNone/>
                      </a:pPr>
                      <a:r>
                        <a:rPr lang="en-US" sz="1200" b="0">
                          <a:solidFill>
                            <a:srgbClr val="000000"/>
                          </a:solidFill>
                          <a:latin typeface="Times New Roman" panose="02020603050405020304" charset="0"/>
                          <a:cs typeface="Times New Roman" panose="02020603050405020304" charset="0"/>
                        </a:rPr>
                        <a:t>冷冻机房</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1~3台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0.9~0.7</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a:buNone/>
                      </a:pPr>
                      <a:r>
                        <a:rPr lang="en-US" sz="1200" b="0">
                          <a:solidFill>
                            <a:srgbClr val="000000"/>
                          </a:solidFill>
                          <a:latin typeface="Times New Roman" panose="02020603050405020304" charset="0"/>
                          <a:cs typeface="Times New Roman" panose="02020603050405020304" charset="0"/>
                        </a:rPr>
                        <a:t>0.8~0.85</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&gt;3台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0.7~0.6</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347980">
                <a:tc rowSpan="2">
                  <a:txBody>
                    <a:bodyPr/>
                    <a:lstStyle/>
                    <a:p>
                      <a:pPr indent="0" algn="ctr">
                        <a:buNone/>
                      </a:pPr>
                      <a:r>
                        <a:rPr lang="en-US" sz="1200" b="0">
                          <a:solidFill>
                            <a:srgbClr val="000000"/>
                          </a:solidFill>
                          <a:latin typeface="Times New Roman" panose="02020603050405020304" charset="0"/>
                          <a:cs typeface="Times New Roman" panose="02020603050405020304" charset="0"/>
                        </a:rPr>
                        <a:t>水泵房、通风机</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1~5台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dirty="0" smtClean="0">
                          <a:solidFill>
                            <a:srgbClr val="000000"/>
                          </a:solidFill>
                          <a:latin typeface="Times New Roman" panose="02020603050405020304" charset="0"/>
                          <a:cs typeface="Times New Roman" panose="02020603050405020304" charset="0"/>
                        </a:rPr>
                        <a:t>0.95~0.8</a:t>
                      </a:r>
                      <a:endParaRPr lang="en-US" sz="1200" b="0" dirty="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algn="ctr">
                        <a:buClrTx/>
                        <a:buSzTx/>
                        <a:buFontTx/>
                        <a:buNone/>
                      </a:pPr>
                      <a:r>
                        <a:rPr lang="en-US" sz="1200" b="0" dirty="0">
                          <a:solidFill>
                            <a:srgbClr val="000000"/>
                          </a:solidFill>
                          <a:latin typeface="Times New Roman" panose="02020603050405020304" charset="0"/>
                          <a:cs typeface="Times New Roman" panose="02020603050405020304" charset="0"/>
                        </a:rPr>
                        <a:t>0.8~0.85</a:t>
                      </a:r>
                      <a:endParaRPr lang="en-US" sz="1200" b="0" dirty="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71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&gt;5台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0.8~0.6</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88595">
                <a:tc>
                  <a:txBody>
                    <a:bodyPr/>
                    <a:lstStyle/>
                    <a:p>
                      <a:pPr indent="0" algn="ctr">
                        <a:buNone/>
                      </a:pP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垂直</a:t>
                      </a:r>
                      <a:r>
                        <a:rPr lang="en-US" sz="1200" b="0">
                          <a:solidFill>
                            <a:srgbClr val="000000"/>
                          </a:solidFill>
                          <a:latin typeface="Times New Roman" panose="02020603050405020304" charset="0"/>
                          <a:cs typeface="Times New Roman" panose="02020603050405020304" charset="0"/>
                        </a:rPr>
                        <a:t>电梯</a:t>
                      </a:r>
                      <a:endParaRPr lang="en-US" altLang="en-US" sz="12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 </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dirty="0" smtClean="0">
                          <a:solidFill>
                            <a:srgbClr val="000000"/>
                          </a:solidFill>
                          <a:latin typeface="Times New Roman" panose="02020603050405020304" charset="0"/>
                          <a:cs typeface="Times New Roman" panose="02020603050405020304" charset="0"/>
                        </a:rPr>
                        <a:t>0.5~0.2</a:t>
                      </a:r>
                      <a:endParaRPr lang="en-US" sz="1200" b="0" dirty="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0.9</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9240">
                <a:tc>
                  <a:txBody>
                    <a:bodyPr/>
                    <a:lstStyle/>
                    <a:p>
                      <a:pPr indent="0" algn="ctr">
                        <a:buNone/>
                      </a:pPr>
                      <a:r>
                        <a:rPr lang="en-US" sz="1200" b="0">
                          <a:solidFill>
                            <a:srgbClr val="000000"/>
                          </a:solidFill>
                          <a:latin typeface="宋体" panose="02010600030101010101" pitchFamily="2" charset="-122"/>
                          <a:ea typeface="宋体" panose="02010600030101010101" pitchFamily="2" charset="-122"/>
                          <a:cs typeface="宋体" panose="02010600030101010101" pitchFamily="2" charset="-122"/>
                        </a:rPr>
                        <a:t>扶</a:t>
                      </a:r>
                      <a:r>
                        <a:rPr lang="en-US" sz="1200" b="0">
                          <a:solidFill>
                            <a:srgbClr val="000000"/>
                          </a:solidFill>
                          <a:latin typeface="Times New Roman" panose="02020603050405020304" charset="0"/>
                          <a:cs typeface="Times New Roman" panose="02020603050405020304" charset="0"/>
                        </a:rPr>
                        <a:t>梯</a:t>
                      </a:r>
                      <a:endParaRPr lang="en-US" altLang="en-US" sz="12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 </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0.7~0.8</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0.8</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7675">
                <a:tc rowSpan="2">
                  <a:txBody>
                    <a:bodyPr/>
                    <a:lstStyle/>
                    <a:p>
                      <a:pPr indent="0" algn="ctr">
                        <a:buNone/>
                      </a:pPr>
                      <a:r>
                        <a:rPr lang="en-US" sz="1200" b="0">
                          <a:solidFill>
                            <a:srgbClr val="000000"/>
                          </a:solidFill>
                          <a:latin typeface="Times New Roman" panose="02020603050405020304" charset="0"/>
                          <a:cs typeface="Times New Roman" panose="02020603050405020304" charset="0"/>
                        </a:rPr>
                        <a:t>洗衣机房、厨房</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≤100kw</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0.4~0.5</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0.8~0.9</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796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&gt;100kw</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0.3~0.4</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347980">
                <a:tc rowSpan="3">
                  <a:txBody>
                    <a:bodyPr/>
                    <a:lstStyle/>
                    <a:p>
                      <a:pPr indent="0" algn="ctr">
                        <a:buNone/>
                      </a:pPr>
                      <a:r>
                        <a:rPr lang="zh-CN" altLang="en-US" sz="1200" b="0" dirty="0" smtClean="0">
                          <a:solidFill>
                            <a:srgbClr val="000000"/>
                          </a:solidFill>
                          <a:latin typeface="Times New Roman" panose="02020603050405020304" charset="0"/>
                          <a:ea typeface="Times New Roman" panose="02020603050405020304" charset="0"/>
                          <a:cs typeface="Times New Roman" panose="02020603050405020304" charset="0"/>
                        </a:rPr>
                        <a:t>家用空调器</a:t>
                      </a:r>
                      <a:endParaRPr lang="en-US" altLang="en-US" sz="1200" b="0" dirty="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4~10台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0.8~0.6</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lstStyle/>
                    <a:p>
                      <a:pPr algn="ctr">
                        <a:buClrTx/>
                        <a:buSzTx/>
                        <a:buFontTx/>
                        <a:buNone/>
                      </a:pPr>
                      <a:r>
                        <a:rPr lang="en-US" sz="1200" b="0" dirty="0">
                          <a:solidFill>
                            <a:srgbClr val="000000"/>
                          </a:solidFill>
                          <a:latin typeface="Times New Roman" panose="02020603050405020304" charset="0"/>
                          <a:cs typeface="Times New Roman" panose="02020603050405020304" charset="0"/>
                        </a:rPr>
                        <a:t>0.8</a:t>
                      </a:r>
                      <a:endParaRPr lang="en-US" sz="1200" b="0" dirty="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85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10~50台</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0.6~0.4</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r>
              <a:tr h="1885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lgn="ctr">
                        <a:buNone/>
                      </a:pPr>
                      <a:r>
                        <a:rPr lang="en-US" sz="1200" b="0">
                          <a:solidFill>
                            <a:srgbClr val="000000"/>
                          </a:solidFill>
                          <a:latin typeface="Times New Roman" panose="02020603050405020304" charset="0"/>
                          <a:cs typeface="Times New Roman" panose="02020603050405020304" charset="0"/>
                        </a:rPr>
                        <a:t>50台以上</a:t>
                      </a:r>
                      <a:endParaRPr lang="en-US" altLang="en-US" sz="1200" b="0">
                        <a:solidFill>
                          <a:srgbClr val="000000"/>
                        </a:solidFill>
                        <a:latin typeface="Times New Roman" panose="02020603050405020304" charset="0"/>
                        <a:ea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algn="ctr">
                        <a:buClrTx/>
                        <a:buSzTx/>
                        <a:buFontTx/>
                        <a:buNone/>
                      </a:pPr>
                      <a:r>
                        <a:rPr lang="en-US" sz="1200" b="0">
                          <a:solidFill>
                            <a:srgbClr val="000000"/>
                          </a:solidFill>
                          <a:latin typeface="Times New Roman" panose="02020603050405020304" charset="0"/>
                          <a:cs typeface="Times New Roman" panose="02020603050405020304" charset="0"/>
                        </a:rPr>
                        <a:t>0.4~0.3</a:t>
                      </a:r>
                      <a:endParaRPr lang="en-US" sz="1200" b="0">
                        <a:solidFill>
                          <a:srgbClr val="000000"/>
                        </a:solidFill>
                        <a:latin typeface="Times New Roman" panose="02020603050405020304" charset="0"/>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bl>
          </a:graphicData>
        </a:graphic>
      </p:graphicFrame>
      <p:sp>
        <p:nvSpPr>
          <p:cNvPr id="4" name="内容占位符 2"/>
          <p:cNvSpPr>
            <a:spLocks noGrp="1"/>
          </p:cNvSpPr>
          <p:nvPr/>
        </p:nvSpPr>
        <p:spPr>
          <a:xfrm>
            <a:off x="7000875" y="1974215"/>
            <a:ext cx="1797685" cy="30930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dirty="0">
                <a:latin typeface="楷体_GB2312" panose="02010609030101010101" pitchFamily="49" charset="-122"/>
                <a:ea typeface="楷体_GB2312" panose="02010609030101010101" pitchFamily="49" charset="-122"/>
              </a:rPr>
              <a:t>说明：1、一般动力设备为3台及以下时，需要系数取1。</a:t>
            </a:r>
            <a:endParaRPr lang="zh-CN" altLang="en-US" sz="1400" dirty="0">
              <a:latin typeface="楷体_GB2312" panose="02010609030101010101" pitchFamily="49" charset="-122"/>
              <a:ea typeface="楷体_GB2312" panose="02010609030101010101" pitchFamily="49" charset="-122"/>
            </a:endParaRPr>
          </a:p>
          <a:p>
            <a:pPr marL="0" indent="0">
              <a:buNone/>
            </a:pPr>
            <a:r>
              <a:rPr lang="zh-CN" altLang="en-US" sz="1400" dirty="0">
                <a:latin typeface="楷体_GB2312" panose="02010609030101010101" pitchFamily="49" charset="-122"/>
                <a:ea typeface="楷体_GB2312" panose="02010609030101010101" pitchFamily="49" charset="-122"/>
              </a:rPr>
              <a:t>2、照明负荷需要系数的大小与灯的控制方式和开启率有关。大面积集中控制的灯比相同建筑面积的多个小房间分散控制的灯的需要系数大。插座容量的比例大时，需要系数的选择可以偏小些。</a:t>
            </a:r>
            <a:endParaRPr lang="zh-CN" altLang="en-US" sz="1400"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858280"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854710"/>
            <a:ext cx="8227695" cy="16878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sz="1400" b="1" dirty="0">
                <a:latin typeface="楷体_GB2312" panose="02010609030101010101" pitchFamily="49" charset="-122"/>
                <a:ea typeface="楷体_GB2312" panose="02010609030101010101" pitchFamily="49" charset="-122"/>
              </a:rPr>
              <a:t>3.6无功补偿</a:t>
            </a:r>
            <a:endParaRPr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3.6.1  </a:t>
            </a:r>
            <a:r>
              <a:rPr lang="zh-CN" altLang="en-US" sz="1400" dirty="0" smtClean="0">
                <a:solidFill>
                  <a:srgbClr val="FF0000"/>
                </a:solidFill>
                <a:latin typeface="楷体_GB2312" panose="02010609030101010101" pitchFamily="49" charset="-122"/>
                <a:ea typeface="楷体_GB2312" panose="02010609030101010101" pitchFamily="49" charset="-122"/>
              </a:rPr>
              <a:t>当无功补偿设在</a:t>
            </a:r>
            <a:r>
              <a:rPr lang="en-US" altLang="zh-CN" sz="1400" dirty="0" smtClean="0">
                <a:solidFill>
                  <a:srgbClr val="FF0000"/>
                </a:solidFill>
                <a:latin typeface="楷体_GB2312" panose="02010609030101010101" pitchFamily="49" charset="-122"/>
                <a:ea typeface="楷体_GB2312" panose="02010609030101010101" pitchFamily="49" charset="-122"/>
              </a:rPr>
              <a:t>0.4kV/0.23kV</a:t>
            </a:r>
            <a:r>
              <a:rPr lang="zh-CN" altLang="en-US" sz="1400" dirty="0" smtClean="0">
                <a:solidFill>
                  <a:srgbClr val="FF0000"/>
                </a:solidFill>
                <a:latin typeface="楷体_GB2312" panose="02010609030101010101" pitchFamily="49" charset="-122"/>
                <a:ea typeface="楷体_GB2312" panose="02010609030101010101" pitchFamily="49" charset="-122"/>
              </a:rPr>
              <a:t>侧时，应采用自动补偿方式，系统补偿后，低压侧功率因数不应小于</a:t>
            </a:r>
            <a:r>
              <a:rPr lang="en-US" altLang="zh-CN" sz="1400" dirty="0" smtClean="0">
                <a:solidFill>
                  <a:srgbClr val="FF0000"/>
                </a:solidFill>
                <a:latin typeface="楷体_GB2312" panose="02010609030101010101" pitchFamily="49" charset="-122"/>
                <a:ea typeface="楷体_GB2312" panose="02010609030101010101" pitchFamily="49" charset="-122"/>
              </a:rPr>
              <a:t>0.9</a:t>
            </a:r>
            <a:r>
              <a:rPr lang="zh-CN" altLang="en-US" sz="1400" dirty="0" smtClean="0">
                <a:solidFill>
                  <a:srgbClr val="FF0000"/>
                </a:solidFill>
                <a:latin typeface="楷体_GB2312" panose="02010609030101010101" pitchFamily="49" charset="-122"/>
                <a:ea typeface="楷体_GB2312" panose="02010609030101010101" pitchFamily="49" charset="-122"/>
              </a:rPr>
              <a:t>。</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3.6.2  </a:t>
            </a:r>
            <a:r>
              <a:rPr lang="zh-CN" altLang="en-US" sz="1400" dirty="0" smtClean="0">
                <a:latin typeface="楷体_GB2312" panose="02010609030101010101" pitchFamily="49" charset="-122"/>
                <a:ea typeface="楷体_GB2312" panose="02010609030101010101" pitchFamily="49" charset="-122"/>
              </a:rPr>
              <a:t>当负荷大于</a:t>
            </a:r>
            <a:r>
              <a:rPr lang="en-US" altLang="zh-CN" sz="1400" dirty="0" smtClean="0">
                <a:latin typeface="楷体_GB2312" panose="02010609030101010101" pitchFamily="49" charset="-122"/>
                <a:ea typeface="楷体_GB2312" panose="02010609030101010101" pitchFamily="49" charset="-122"/>
              </a:rPr>
              <a:t>150kW</a:t>
            </a:r>
            <a:r>
              <a:rPr lang="zh-CN" altLang="en-US" sz="1400" dirty="0" smtClean="0">
                <a:latin typeface="楷体_GB2312" panose="02010609030101010101" pitchFamily="49" charset="-122"/>
                <a:ea typeface="楷体_GB2312" panose="02010609030101010101" pitchFamily="49" charset="-122"/>
              </a:rPr>
              <a:t>，供电距离大于</a:t>
            </a:r>
            <a:r>
              <a:rPr lang="en-US" altLang="zh-CN" sz="1400" dirty="0" smtClean="0">
                <a:latin typeface="楷体_GB2312" panose="02010609030101010101" pitchFamily="49" charset="-122"/>
                <a:ea typeface="楷体_GB2312" panose="02010609030101010101" pitchFamily="49" charset="-122"/>
              </a:rPr>
              <a:t>200m</a:t>
            </a:r>
            <a:r>
              <a:rPr lang="zh-CN" altLang="en-US" sz="1400" dirty="0" smtClean="0">
                <a:latin typeface="楷体_GB2312" panose="02010609030101010101" pitchFamily="49" charset="-122"/>
                <a:ea typeface="楷体_GB2312" panose="02010609030101010101" pitchFamily="49" charset="-122"/>
              </a:rPr>
              <a:t>时，宜采用末端按相补偿方式，各相补偿后功率因数不应小于</a:t>
            </a:r>
            <a:r>
              <a:rPr lang="en-US" altLang="zh-CN" sz="1400" dirty="0" smtClean="0">
                <a:latin typeface="楷体_GB2312" panose="02010609030101010101" pitchFamily="49" charset="-122"/>
                <a:ea typeface="楷体_GB2312" panose="02010609030101010101" pitchFamily="49" charset="-122"/>
              </a:rPr>
              <a:t>0.9</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3.6.3  </a:t>
            </a:r>
            <a:r>
              <a:rPr lang="zh-CN" altLang="en-US" sz="1400" dirty="0" smtClean="0">
                <a:latin typeface="楷体_GB2312" panose="02010609030101010101" pitchFamily="49" charset="-122"/>
                <a:ea typeface="楷体_GB2312" panose="02010609030101010101" pitchFamily="49" charset="-122"/>
              </a:rPr>
              <a:t>无功自动补偿控制器应具有循环投切、自动手动投切、功率因数指示和防止谐波扰动功能。</a:t>
            </a:r>
            <a:endParaRPr lang="zh-CN" altLang="en-US" sz="1400" dirty="0" smtClean="0">
              <a:latin typeface="楷体_GB2312" panose="02010609030101010101" pitchFamily="49" charset="-122"/>
              <a:ea typeface="楷体_GB2312" panose="02010609030101010101" pitchFamily="49" charset="-122"/>
            </a:endParaRPr>
          </a:p>
        </p:txBody>
      </p:sp>
      <p:pic>
        <p:nvPicPr>
          <p:cNvPr id="26626" name="Picture 2" descr="C:\Users\Administrator\Documents\Tencent Files\854287912\Image\C2C\215WUOTW]E8NFGMU0SEW8AK.png"/>
          <p:cNvPicPr>
            <a:picLocks noChangeAspect="1" noChangeArrowheads="1"/>
          </p:cNvPicPr>
          <p:nvPr/>
        </p:nvPicPr>
        <p:blipFill>
          <a:blip r:embed="rId1"/>
          <a:srcRect/>
          <a:stretch>
            <a:fillRect/>
          </a:stretch>
        </p:blipFill>
        <p:spPr bwMode="auto">
          <a:xfrm>
            <a:off x="357159" y="3000372"/>
            <a:ext cx="8569256" cy="153828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2" name="内容占位符 2"/>
          <p:cNvSpPr>
            <a:spLocks noGrp="1"/>
          </p:cNvSpPr>
          <p:nvPr/>
        </p:nvSpPr>
        <p:spPr>
          <a:xfrm>
            <a:off x="458470" y="642620"/>
            <a:ext cx="8227695" cy="27882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4.1 </a:t>
            </a:r>
            <a:r>
              <a:rPr lang="zh-CN" altLang="en-US" sz="1400" b="1" dirty="0">
                <a:latin typeface="楷体_GB2312" panose="02010609030101010101" pitchFamily="49" charset="-122"/>
                <a:ea typeface="楷体_GB2312" panose="02010609030101010101" pitchFamily="49" charset="-122"/>
              </a:rPr>
              <a:t>一般规定</a:t>
            </a:r>
            <a:endParaRPr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4.1.1  </a:t>
            </a:r>
            <a:r>
              <a:rPr lang="zh-CN" altLang="en-US" sz="1400" dirty="0" smtClean="0">
                <a:solidFill>
                  <a:srgbClr val="FF0000"/>
                </a:solidFill>
                <a:latin typeface="楷体_GB2312" panose="02010609030101010101" pitchFamily="49" charset="-122"/>
                <a:ea typeface="楷体_GB2312" panose="02010609030101010101" pitchFamily="49" charset="-122"/>
              </a:rPr>
              <a:t>小区变压器总容量为</a:t>
            </a:r>
            <a:r>
              <a:rPr lang="en-US" altLang="zh-CN" sz="1400" dirty="0" smtClean="0">
                <a:solidFill>
                  <a:srgbClr val="FF0000"/>
                </a:solidFill>
                <a:latin typeface="楷体_GB2312" panose="02010609030101010101" pitchFamily="49" charset="-122"/>
                <a:ea typeface="楷体_GB2312" panose="02010609030101010101" pitchFamily="49" charset="-122"/>
              </a:rPr>
              <a:t>160kVA</a:t>
            </a:r>
            <a:r>
              <a:rPr lang="zh-CN" altLang="en-US" sz="1400" dirty="0" smtClean="0">
                <a:solidFill>
                  <a:srgbClr val="FF0000"/>
                </a:solidFill>
                <a:latin typeface="楷体_GB2312" panose="02010609030101010101" pitchFamily="49" charset="-122"/>
                <a:ea typeface="楷体_GB2312" panose="02010609030101010101" pitchFamily="49" charset="-122"/>
              </a:rPr>
              <a:t>及以上时，宜采用</a:t>
            </a:r>
            <a:r>
              <a:rPr lang="en-US" altLang="zh-CN" sz="1400" dirty="0" smtClean="0">
                <a:solidFill>
                  <a:srgbClr val="FF0000"/>
                </a:solidFill>
                <a:latin typeface="楷体_GB2312" panose="02010609030101010101" pitchFamily="49" charset="-122"/>
                <a:ea typeface="楷体_GB2312" panose="02010609030101010101" pitchFamily="49" charset="-122"/>
              </a:rPr>
              <a:t>10kV</a:t>
            </a:r>
            <a:r>
              <a:rPr lang="zh-CN" altLang="en-US" sz="1400" dirty="0" smtClean="0">
                <a:solidFill>
                  <a:srgbClr val="FF0000"/>
                </a:solidFill>
                <a:latin typeface="楷体_GB2312" panose="02010609030101010101" pitchFamily="49" charset="-122"/>
                <a:ea typeface="楷体_GB2312" panose="02010609030101010101" pitchFamily="49" charset="-122"/>
              </a:rPr>
              <a:t>供电。</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4.1.2  </a:t>
            </a:r>
            <a:r>
              <a:rPr lang="zh-CN" altLang="en-US" sz="1400" dirty="0" smtClean="0">
                <a:latin typeface="楷体_GB2312" panose="02010609030101010101" pitchFamily="49" charset="-122"/>
                <a:ea typeface="楷体_GB2312" panose="02010609030101010101" pitchFamily="49" charset="-122"/>
              </a:rPr>
              <a:t>小区变配电所应遵循“小容量，多布点”的原则。</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solidFill>
                  <a:srgbClr val="FF0000"/>
                </a:solidFill>
                <a:latin typeface="楷体_GB2312" panose="02010609030101010101" pitchFamily="49" charset="-122"/>
                <a:ea typeface="楷体_GB2312" panose="02010609030101010101" pitchFamily="49" charset="-122"/>
              </a:rPr>
              <a:t>小区内商业服务网点用电应采用专用回路供电。商业服务网点可与住宅合用变压器；小区内大型、中型商店及容量大于等于</a:t>
            </a:r>
            <a:r>
              <a:rPr lang="en-US" altLang="zh-CN" sz="1400" dirty="0" smtClean="0">
                <a:solidFill>
                  <a:srgbClr val="FF0000"/>
                </a:solidFill>
                <a:latin typeface="楷体_GB2312" panose="02010609030101010101" pitchFamily="49" charset="-122"/>
                <a:ea typeface="楷体_GB2312" panose="02010609030101010101" pitchFamily="49" charset="-122"/>
              </a:rPr>
              <a:t>250kW</a:t>
            </a:r>
            <a:r>
              <a:rPr lang="zh-CN" altLang="en-US" sz="1400" dirty="0" smtClean="0">
                <a:solidFill>
                  <a:srgbClr val="FF0000"/>
                </a:solidFill>
                <a:latin typeface="楷体_GB2312" panose="02010609030101010101" pitchFamily="49" charset="-122"/>
                <a:ea typeface="楷体_GB2312" panose="02010609030101010101" pitchFamily="49" charset="-122"/>
              </a:rPr>
              <a:t>的小型商店应设专用变压器</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4.1.3  </a:t>
            </a:r>
            <a:r>
              <a:rPr lang="zh-CN" altLang="en-US" sz="1400" dirty="0" smtClean="0">
                <a:latin typeface="楷体_GB2312" panose="02010609030101010101" pitchFamily="49" charset="-122"/>
                <a:ea typeface="楷体_GB2312" panose="02010609030101010101" pitchFamily="49" charset="-122"/>
              </a:rPr>
              <a:t>小区内</a:t>
            </a:r>
            <a:r>
              <a:rPr lang="en-US" altLang="zh-CN" sz="1400" dirty="0" smtClean="0">
                <a:latin typeface="楷体_GB2312" panose="02010609030101010101" pitchFamily="49" charset="-122"/>
                <a:ea typeface="楷体_GB2312" panose="02010609030101010101" pitchFamily="49" charset="-122"/>
              </a:rPr>
              <a:t>10kV</a:t>
            </a:r>
            <a:r>
              <a:rPr lang="zh-CN" altLang="en-US" sz="1400" dirty="0" smtClean="0">
                <a:latin typeface="楷体_GB2312" panose="02010609030101010101" pitchFamily="49" charset="-122"/>
                <a:ea typeface="楷体_GB2312" panose="02010609030101010101" pitchFamily="49" charset="-122"/>
              </a:rPr>
              <a:t>供电系统可采用放射式或环网式供电方式，当采用环网供电方式时，一个单环网节点的数量不宜超过</a:t>
            </a:r>
            <a:r>
              <a:rPr lang="en-US" altLang="zh-CN" sz="1400" dirty="0" smtClean="0">
                <a:latin typeface="楷体_GB2312" panose="02010609030101010101" pitchFamily="49" charset="-122"/>
                <a:ea typeface="楷体_GB2312" panose="02010609030101010101" pitchFamily="49" charset="-122"/>
              </a:rPr>
              <a:t>6</a:t>
            </a:r>
            <a:r>
              <a:rPr lang="zh-CN" altLang="en-US" sz="1400" dirty="0" smtClean="0">
                <a:latin typeface="楷体_GB2312" panose="02010609030101010101" pitchFamily="49" charset="-122"/>
                <a:ea typeface="楷体_GB2312" panose="02010609030101010101" pitchFamily="49" charset="-122"/>
              </a:rPr>
              <a:t>个，采用开环运行方式。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4.1.4  </a:t>
            </a:r>
            <a:r>
              <a:rPr lang="zh-CN" altLang="en-US" sz="1400" dirty="0" smtClean="0">
                <a:latin typeface="楷体_GB2312" panose="02010609030101010101" pitchFamily="49" charset="-122"/>
                <a:ea typeface="楷体_GB2312" panose="02010609030101010101" pitchFamily="49" charset="-122"/>
              </a:rPr>
              <a:t>小区</a:t>
            </a:r>
            <a:r>
              <a:rPr lang="en-US" altLang="zh-CN" sz="1400" dirty="0" smtClean="0">
                <a:latin typeface="楷体_GB2312" panose="02010609030101010101" pitchFamily="49" charset="-122"/>
                <a:ea typeface="楷体_GB2312" panose="02010609030101010101" pitchFamily="49" charset="-122"/>
              </a:rPr>
              <a:t>10kV</a:t>
            </a:r>
            <a:r>
              <a:rPr lang="zh-CN" altLang="en-US" sz="1400" dirty="0" smtClean="0">
                <a:latin typeface="楷体_GB2312" panose="02010609030101010101" pitchFamily="49" charset="-122"/>
                <a:ea typeface="楷体_GB2312" panose="02010609030101010101" pitchFamily="49" charset="-122"/>
              </a:rPr>
              <a:t>开关站进出线应采用电缆接入方式，</a:t>
            </a:r>
            <a:r>
              <a:rPr lang="en-US" altLang="zh-CN" sz="1400" dirty="0" smtClean="0">
                <a:solidFill>
                  <a:srgbClr val="FF0000"/>
                </a:solidFill>
                <a:latin typeface="楷体_GB2312" panose="02010609030101010101" pitchFamily="49" charset="-122"/>
                <a:ea typeface="楷体_GB2312" panose="02010609030101010101" pitchFamily="49" charset="-122"/>
              </a:rPr>
              <a:t>10kV</a:t>
            </a:r>
            <a:r>
              <a:rPr lang="zh-CN" altLang="en-US" sz="1400" dirty="0" smtClean="0">
                <a:solidFill>
                  <a:srgbClr val="FF0000"/>
                </a:solidFill>
                <a:latin typeface="楷体_GB2312" panose="02010609030101010101" pitchFamily="49" charset="-122"/>
                <a:ea typeface="楷体_GB2312" panose="02010609030101010101" pitchFamily="49" charset="-122"/>
              </a:rPr>
              <a:t>进线电缆截面应不小于</a:t>
            </a:r>
            <a:r>
              <a:rPr lang="en-US" altLang="zh-CN" sz="1400" dirty="0" smtClean="0">
                <a:solidFill>
                  <a:srgbClr val="FF0000"/>
                </a:solidFill>
                <a:latin typeface="楷体_GB2312" panose="02010609030101010101" pitchFamily="49" charset="-122"/>
                <a:ea typeface="楷体_GB2312" panose="02010609030101010101" pitchFamily="49" charset="-122"/>
              </a:rPr>
              <a:t>70mm2</a:t>
            </a:r>
            <a:r>
              <a:rPr lang="zh-CN" altLang="en-US" sz="1400" dirty="0" smtClean="0">
                <a:latin typeface="楷体_GB2312" panose="02010609030101010101" pitchFamily="49" charset="-122"/>
                <a:ea typeface="楷体_GB2312" panose="02010609030101010101" pitchFamily="49" charset="-122"/>
              </a:rPr>
              <a:t>，出线电缆截面可按载流量进行选择，但应进行热稳定校验，当电缆选用</a:t>
            </a:r>
            <a:r>
              <a:rPr lang="en-US" altLang="zh-CN" sz="1400" dirty="0" smtClean="0">
                <a:latin typeface="楷体_GB2312" panose="02010609030101010101" pitchFamily="49" charset="-122"/>
                <a:ea typeface="楷体_GB2312" panose="02010609030101010101" pitchFamily="49" charset="-122"/>
              </a:rPr>
              <a:t>70mm2</a:t>
            </a:r>
            <a:r>
              <a:rPr lang="zh-CN" altLang="en-US" sz="1400" dirty="0" smtClean="0">
                <a:latin typeface="楷体_GB2312" panose="02010609030101010101" pitchFamily="49" charset="-122"/>
                <a:ea typeface="楷体_GB2312" panose="02010609030101010101" pitchFamily="49" charset="-122"/>
              </a:rPr>
              <a:t>及以上铜芯电缆可不进行校验。</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住宅小区高压一次接线</a:t>
            </a:r>
            <a:r>
              <a:rPr lang="zh-CN" altLang="en-US" sz="1400" dirty="0" smtClean="0">
                <a:latin typeface="楷体_GB2312" panose="02010609030101010101" pitchFamily="49" charset="-122"/>
                <a:ea typeface="楷体_GB2312" panose="02010609030101010101" pitchFamily="49" charset="-122"/>
              </a:rPr>
              <a:t>范例</a:t>
            </a:r>
            <a:endParaRPr lang="zh-CN" altLang="en-US" sz="1400" dirty="0" smtClean="0">
              <a:latin typeface="楷体_GB2312" panose="02010609030101010101" pitchFamily="49" charset="-122"/>
              <a:ea typeface="楷体_GB2312" panose="02010609030101010101" pitchFamily="49" charset="-122"/>
            </a:endParaRPr>
          </a:p>
        </p:txBody>
      </p:sp>
      <p:pic>
        <p:nvPicPr>
          <p:cNvPr id="7" name="Picture 10" descr="C:\Users\Administrator\Documents\Tencent Files\854287912\Image\C2C\$SZUR(1A`OQHUIL_GPEXK8X.png"/>
          <p:cNvPicPr>
            <a:picLocks noChangeAspect="1" noChangeArrowheads="1"/>
          </p:cNvPicPr>
          <p:nvPr/>
        </p:nvPicPr>
        <p:blipFill>
          <a:blip r:embed="rId1"/>
          <a:srcRect/>
          <a:stretch>
            <a:fillRect/>
          </a:stretch>
        </p:blipFill>
        <p:spPr bwMode="auto">
          <a:xfrm>
            <a:off x="714348" y="3429000"/>
            <a:ext cx="7643865" cy="30003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内容占位符 2"/>
          <p:cNvSpPr>
            <a:spLocks noGrp="1"/>
          </p:cNvSpPr>
          <p:nvPr>
            <p:ph idx="1"/>
          </p:nvPr>
        </p:nvSpPr>
        <p:spPr>
          <a:xfrm>
            <a:off x="1000100" y="1294764"/>
            <a:ext cx="7423175" cy="4063061"/>
          </a:xfrm>
        </p:spPr>
        <p:txBody>
          <a:bodyPr>
            <a:normAutofit lnSpcReduction="10000"/>
          </a:bodyPr>
          <a:lstStyle/>
          <a:p>
            <a:pPr marL="0" indent="0">
              <a:buNone/>
            </a:pPr>
            <a:r>
              <a:rPr lang="zh-CN" altLang="en-US" sz="1400" dirty="0" smtClean="0">
                <a:latin typeface="楷体_GB2312" panose="02010609030101010101" pitchFamily="49" charset="-122"/>
                <a:ea typeface="楷体_GB2312" panose="02010609030101010101" pitchFamily="49" charset="-122"/>
              </a:rPr>
              <a:t>    为贯彻执行国家的技术经济政策，规范海南省新建住宅小区供配电设施建设工程的设计、施工、验收和运行维护，做到安全可靠、经济合理、技术先进、绿色环保、维护管理方便，根据海南省工作实际，对原</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海南省新建住宅小区供配电设施建设技术规范</a:t>
            </a:r>
            <a:r>
              <a:rPr lang="en-US" altLang="zh-CN" sz="1400" dirty="0" smtClean="0">
                <a:latin typeface="楷体_GB2312" panose="02010609030101010101" pitchFamily="49" charset="-122"/>
                <a:ea typeface="楷体_GB2312" panose="02010609030101010101" pitchFamily="49" charset="-122"/>
              </a:rPr>
              <a:t>》DBJ 46-036-2015</a:t>
            </a:r>
            <a:r>
              <a:rPr lang="zh-CN" altLang="en-US" sz="1400" dirty="0" smtClean="0">
                <a:latin typeface="楷体_GB2312" panose="02010609030101010101" pitchFamily="49" charset="-122"/>
                <a:ea typeface="楷体_GB2312" panose="02010609030101010101" pitchFamily="49" charset="-122"/>
              </a:rPr>
              <a:t>进行了修订，形成本标准。</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    本标准在修订过程中，遵循国家有关法律、法规和技术标准，进行了广泛深入的调查研究，广泛征求了相关管理部门、设计、建设、施工、供电等有关单位的意见，最后经审查定稿。</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    本标准的主要技术内容包括：</a:t>
            </a:r>
            <a:r>
              <a:rPr lang="en-US" altLang="zh-CN" sz="1400" dirty="0" smtClean="0">
                <a:latin typeface="楷体_GB2312" panose="02010609030101010101" pitchFamily="49" charset="-122"/>
                <a:ea typeface="楷体_GB2312" panose="02010609030101010101" pitchFamily="49" charset="-122"/>
              </a:rPr>
              <a:t>1.</a:t>
            </a:r>
            <a:r>
              <a:rPr lang="zh-CN" altLang="en-US" sz="1400" dirty="0" smtClean="0">
                <a:latin typeface="楷体_GB2312" panose="02010609030101010101" pitchFamily="49" charset="-122"/>
                <a:ea typeface="楷体_GB2312" panose="02010609030101010101" pitchFamily="49" charset="-122"/>
              </a:rPr>
              <a:t>总则；</a:t>
            </a:r>
            <a:r>
              <a:rPr lang="en-US" altLang="zh-CN" sz="1400" dirty="0" smtClean="0">
                <a:latin typeface="楷体_GB2312" panose="02010609030101010101" pitchFamily="49" charset="-122"/>
                <a:ea typeface="楷体_GB2312" panose="02010609030101010101" pitchFamily="49" charset="-122"/>
              </a:rPr>
              <a:t>2.</a:t>
            </a:r>
            <a:r>
              <a:rPr lang="zh-CN" altLang="en-US" sz="1400" dirty="0" smtClean="0">
                <a:latin typeface="楷体_GB2312" panose="02010609030101010101" pitchFamily="49" charset="-122"/>
                <a:ea typeface="楷体_GB2312" panose="02010609030101010101" pitchFamily="49" charset="-122"/>
              </a:rPr>
              <a:t>术语；</a:t>
            </a:r>
            <a:r>
              <a:rPr lang="en-US" altLang="zh-CN" sz="1400" dirty="0" smtClean="0">
                <a:latin typeface="楷体_GB2312" panose="02010609030101010101" pitchFamily="49" charset="-122"/>
                <a:ea typeface="楷体_GB2312" panose="02010609030101010101" pitchFamily="49" charset="-122"/>
              </a:rPr>
              <a:t>3.</a:t>
            </a:r>
            <a:r>
              <a:rPr lang="zh-CN" altLang="en-US" sz="1400" dirty="0" smtClean="0">
                <a:latin typeface="楷体_GB2312" panose="02010609030101010101" pitchFamily="49" charset="-122"/>
                <a:ea typeface="楷体_GB2312" panose="02010609030101010101" pitchFamily="49" charset="-122"/>
              </a:rPr>
              <a:t>供配电系统；</a:t>
            </a:r>
            <a:r>
              <a:rPr lang="en-US" altLang="zh-CN" sz="1400" dirty="0" smtClean="0">
                <a:latin typeface="楷体_GB2312" panose="02010609030101010101" pitchFamily="49" charset="-122"/>
                <a:ea typeface="楷体_GB2312" panose="02010609030101010101" pitchFamily="49" charset="-122"/>
              </a:rPr>
              <a:t>4.</a:t>
            </a:r>
            <a:r>
              <a:rPr lang="zh-CN" altLang="en-US" sz="1400" dirty="0" smtClean="0">
                <a:latin typeface="楷体_GB2312" panose="02010609030101010101" pitchFamily="49" charset="-122"/>
                <a:ea typeface="楷体_GB2312" panose="02010609030101010101" pitchFamily="49" charset="-122"/>
              </a:rPr>
              <a:t>高压供电系统及变配电所；</a:t>
            </a:r>
            <a:r>
              <a:rPr lang="en-US" altLang="zh-CN" sz="1400" dirty="0" smtClean="0">
                <a:latin typeface="楷体_GB2312" panose="02010609030101010101" pitchFamily="49" charset="-122"/>
                <a:ea typeface="楷体_GB2312" panose="02010609030101010101" pitchFamily="49" charset="-122"/>
              </a:rPr>
              <a:t>5.</a:t>
            </a:r>
            <a:r>
              <a:rPr lang="zh-CN" altLang="en-US" sz="1400" dirty="0" smtClean="0">
                <a:latin typeface="楷体_GB2312" panose="02010609030101010101" pitchFamily="49" charset="-122"/>
                <a:ea typeface="楷体_GB2312" panose="02010609030101010101" pitchFamily="49" charset="-122"/>
              </a:rPr>
              <a:t>低压配电；</a:t>
            </a:r>
            <a:r>
              <a:rPr lang="en-US" altLang="zh-CN" sz="1400" dirty="0" smtClean="0">
                <a:latin typeface="楷体_GB2312" panose="02010609030101010101" pitchFamily="49" charset="-122"/>
                <a:ea typeface="楷体_GB2312" panose="02010609030101010101" pitchFamily="49" charset="-122"/>
              </a:rPr>
              <a:t>6.</a:t>
            </a:r>
            <a:r>
              <a:rPr lang="zh-CN" altLang="en-US" sz="1400" dirty="0" smtClean="0">
                <a:latin typeface="楷体_GB2312" panose="02010609030101010101" pitchFamily="49" charset="-122"/>
                <a:ea typeface="楷体_GB2312" panose="02010609030101010101" pitchFamily="49" charset="-122"/>
              </a:rPr>
              <a:t>配电线路布线系统；</a:t>
            </a:r>
            <a:r>
              <a:rPr lang="en-US" altLang="zh-CN" sz="1400" dirty="0" smtClean="0">
                <a:latin typeface="楷体_GB2312" panose="02010609030101010101" pitchFamily="49" charset="-122"/>
                <a:ea typeface="楷体_GB2312" panose="02010609030101010101" pitchFamily="49" charset="-122"/>
              </a:rPr>
              <a:t>7.</a:t>
            </a:r>
            <a:r>
              <a:rPr lang="zh-CN" altLang="en-US" sz="1400" dirty="0" smtClean="0">
                <a:latin typeface="楷体_GB2312" panose="02010609030101010101" pitchFamily="49" charset="-122"/>
                <a:ea typeface="楷体_GB2312" panose="02010609030101010101" pitchFamily="49" charset="-122"/>
              </a:rPr>
              <a:t>电能计量；</a:t>
            </a:r>
            <a:r>
              <a:rPr lang="en-US" altLang="zh-CN" sz="1400" dirty="0" smtClean="0">
                <a:latin typeface="楷体_GB2312" panose="02010609030101010101" pitchFamily="49" charset="-122"/>
                <a:ea typeface="楷体_GB2312" panose="02010609030101010101" pitchFamily="49" charset="-122"/>
              </a:rPr>
              <a:t>8.</a:t>
            </a:r>
            <a:r>
              <a:rPr lang="zh-CN" altLang="en-US" sz="1400" dirty="0" smtClean="0">
                <a:latin typeface="楷体_GB2312" panose="02010609030101010101" pitchFamily="49" charset="-122"/>
                <a:ea typeface="楷体_GB2312" panose="02010609030101010101" pitchFamily="49" charset="-122"/>
              </a:rPr>
              <a:t>设计、施工和验收；</a:t>
            </a:r>
            <a:r>
              <a:rPr lang="en-US" altLang="zh-CN" sz="1400" dirty="0" smtClean="0">
                <a:latin typeface="楷体_GB2312" panose="02010609030101010101" pitchFamily="49" charset="-122"/>
                <a:ea typeface="楷体_GB2312" panose="02010609030101010101" pitchFamily="49" charset="-122"/>
              </a:rPr>
              <a:t>9.</a:t>
            </a:r>
            <a:r>
              <a:rPr lang="zh-CN" altLang="en-US" sz="1400" dirty="0" smtClean="0">
                <a:latin typeface="楷体_GB2312" panose="02010609030101010101" pitchFamily="49" charset="-122"/>
                <a:ea typeface="楷体_GB2312" panose="02010609030101010101" pitchFamily="49" charset="-122"/>
              </a:rPr>
              <a:t>运行维护；附录</a:t>
            </a:r>
            <a:r>
              <a:rPr lang="en-US" altLang="zh-CN" sz="1400" dirty="0" smtClean="0">
                <a:latin typeface="楷体_GB2312" panose="02010609030101010101" pitchFamily="49" charset="-122"/>
                <a:ea typeface="楷体_GB2312" panose="02010609030101010101" pitchFamily="49" charset="-122"/>
              </a:rPr>
              <a:t>A </a:t>
            </a:r>
            <a:r>
              <a:rPr lang="zh-CN" altLang="en-US" sz="1400" dirty="0" smtClean="0">
                <a:latin typeface="楷体_GB2312" panose="02010609030101010101" pitchFamily="49" charset="-122"/>
                <a:ea typeface="楷体_GB2312" panose="02010609030101010101" pitchFamily="49" charset="-122"/>
              </a:rPr>
              <a:t>住宅小区高压一次接线范例。</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solidFill>
                  <a:srgbClr val="FF0000"/>
                </a:solidFill>
                <a:latin typeface="楷体_GB2312" panose="02010609030101010101" pitchFamily="49" charset="-122"/>
                <a:ea typeface="楷体_GB2312" panose="02010609030101010101" pitchFamily="49" charset="-122"/>
              </a:rPr>
              <a:t>    主要修订内容：增加了部分术语；增加了变电所智能化设计内容；完善了用电负荷等级表；调整了一、二级负荷的供电要求；修改并补充了电表箱的设置、制作和安装要求；依据网络技术的进步，对用户计量系统进行了修改；补充完善运行维护内容，增设独立章节；补充设计、施工和验收内容。</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    本标准由海南省住房和城乡建设厅负责管理，由海南省建设标准定额站负责日常管理，由主编单位负责具体技术内容的解释。本标准在执行过程中如有意见或建议，请随时将有关意见和建议反馈至海南省建设标准定额站（地址：海南省海口市美兰区白龙南路</a:t>
            </a:r>
            <a:r>
              <a:rPr lang="en-US" altLang="zh-CN" sz="1400" dirty="0" smtClean="0">
                <a:latin typeface="楷体_GB2312" panose="02010609030101010101" pitchFamily="49" charset="-122"/>
                <a:ea typeface="楷体_GB2312" panose="02010609030101010101" pitchFamily="49" charset="-122"/>
              </a:rPr>
              <a:t>77</a:t>
            </a:r>
            <a:r>
              <a:rPr lang="zh-CN" altLang="en-US" sz="1400" dirty="0" smtClean="0">
                <a:latin typeface="楷体_GB2312" panose="02010609030101010101" pitchFamily="49" charset="-122"/>
                <a:ea typeface="楷体_GB2312" panose="02010609030101010101" pitchFamily="49" charset="-122"/>
              </a:rPr>
              <a:t>号，邮编：</a:t>
            </a:r>
            <a:r>
              <a:rPr lang="en-US" altLang="zh-CN" sz="1400" dirty="0" smtClean="0">
                <a:latin typeface="楷体_GB2312" panose="02010609030101010101" pitchFamily="49" charset="-122"/>
                <a:ea typeface="楷体_GB2312" panose="02010609030101010101" pitchFamily="49" charset="-122"/>
              </a:rPr>
              <a:t>570203</a:t>
            </a:r>
            <a:r>
              <a:rPr lang="zh-CN" altLang="en-US" sz="1400" dirty="0" smtClean="0">
                <a:latin typeface="楷体_GB2312" panose="02010609030101010101" pitchFamily="49" charset="-122"/>
                <a:ea typeface="楷体_GB2312" panose="02010609030101010101" pitchFamily="49" charset="-122"/>
              </a:rPr>
              <a:t>，电话：</a:t>
            </a:r>
            <a:r>
              <a:rPr lang="en-US" altLang="zh-CN" sz="1400" dirty="0" smtClean="0">
                <a:latin typeface="楷体_GB2312" panose="02010609030101010101" pitchFamily="49" charset="-122"/>
                <a:ea typeface="楷体_GB2312" panose="02010609030101010101" pitchFamily="49" charset="-122"/>
              </a:rPr>
              <a:t>0898-65359219</a:t>
            </a:r>
            <a:r>
              <a:rPr lang="zh-CN" altLang="en-US" sz="1400" dirty="0" smtClean="0">
                <a:latin typeface="楷体_GB2312" panose="02010609030101010101" pitchFamily="49" charset="-122"/>
                <a:ea typeface="楷体_GB2312" panose="02010609030101010101" pitchFamily="49" charset="-122"/>
              </a:rPr>
              <a:t>，电子信箱：</a:t>
            </a:r>
            <a:r>
              <a:rPr lang="en-US" altLang="zh-CN" sz="1400" dirty="0" smtClean="0">
                <a:latin typeface="楷体_GB2312" panose="02010609030101010101" pitchFamily="49" charset="-122"/>
                <a:ea typeface="楷体_GB2312" panose="02010609030101010101" pitchFamily="49" charset="-122"/>
              </a:rPr>
              <a:t>biaozhun_hnjs@vip.163.com</a:t>
            </a:r>
            <a:r>
              <a:rPr lang="zh-CN" altLang="en-US" sz="1400" dirty="0" smtClean="0">
                <a:latin typeface="楷体_GB2312" panose="02010609030101010101" pitchFamily="49" charset="-122"/>
                <a:ea typeface="楷体_GB2312" panose="02010609030101010101" pitchFamily="49" charset="-122"/>
              </a:rPr>
              <a:t>），以供今后修订时参考。</a:t>
            </a: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2" name="标题 1"/>
          <p:cNvSpPr>
            <a:spLocks noGrp="1"/>
          </p:cNvSpPr>
          <p:nvPr>
            <p:ph type="title"/>
          </p:nvPr>
        </p:nvSpPr>
        <p:spPr>
          <a:xfrm>
            <a:off x="457200" y="274955"/>
            <a:ext cx="8229600" cy="616585"/>
          </a:xfrm>
        </p:spPr>
        <p:txBody>
          <a:bodyPr/>
          <a:lstStyle/>
          <a:p>
            <a:r>
              <a:rPr lang="zh-CN" altLang="en-US" sz="2000" b="1"/>
              <a:t>前言</a:t>
            </a:r>
            <a:endParaRPr lang="zh-CN" altLang="en-US" sz="20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34340" y="928671"/>
            <a:ext cx="8227695" cy="54010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4.2 </a:t>
            </a:r>
            <a:r>
              <a:rPr lang="zh-CN" altLang="en-US" sz="1400" b="1" dirty="0">
                <a:latin typeface="楷体_GB2312" panose="02010609030101010101" pitchFamily="49" charset="-122"/>
                <a:ea typeface="楷体_GB2312" panose="02010609030101010101" pitchFamily="49" charset="-122"/>
              </a:rPr>
              <a:t>高压供电系统主接线</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4.2.1  </a:t>
            </a:r>
            <a:r>
              <a:rPr lang="zh-CN" altLang="en-US" sz="1600" dirty="0" smtClean="0">
                <a:solidFill>
                  <a:srgbClr val="FF0000"/>
                </a:solidFill>
                <a:latin typeface="楷体_GB2312" panose="02010609030101010101" pitchFamily="49" charset="-122"/>
                <a:ea typeface="楷体_GB2312" panose="02010609030101010101" pitchFamily="49" charset="-122"/>
              </a:rPr>
              <a:t>开关站、变配电所的高压母线宜采用单母线或单母线分段接线</a:t>
            </a:r>
            <a:r>
              <a:rPr lang="zh-CN" altLang="en-US" sz="1600" dirty="0" smtClean="0">
                <a:latin typeface="楷体_GB2312" panose="02010609030101010101" pitchFamily="49" charset="-122"/>
                <a:ea typeface="楷体_GB2312" panose="02010609030101010101" pitchFamily="49" charset="-122"/>
              </a:rPr>
              <a:t>。</a:t>
            </a:r>
            <a:endParaRPr lang="zh-CN" altLang="en-US" sz="1600" dirty="0" smtClean="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4.2.2  </a:t>
            </a:r>
            <a:r>
              <a:rPr lang="zh-CN" altLang="en-US" sz="1600" dirty="0" smtClean="0">
                <a:latin typeface="楷体_GB2312" panose="02010609030101010101" pitchFamily="49" charset="-122"/>
                <a:ea typeface="楷体_GB2312" panose="02010609030101010101" pitchFamily="49" charset="-122"/>
              </a:rPr>
              <a:t>小区开关站的进、出线回路应采用断路器保护。采用高压固定式配电装置时应有明显断开点。</a:t>
            </a:r>
            <a:endParaRPr lang="zh-CN" altLang="en-US" sz="1600" dirty="0" smtClean="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4.2.3  </a:t>
            </a:r>
            <a:r>
              <a:rPr lang="zh-CN" altLang="en-US" sz="1600" dirty="0" smtClean="0">
                <a:latin typeface="楷体_GB2312" panose="02010609030101010101" pitchFamily="49" charset="-122"/>
                <a:ea typeface="楷体_GB2312" panose="02010609030101010101" pitchFamily="49" charset="-122"/>
              </a:rPr>
              <a:t>小区高压电源进线应装设专供计量的电压、电流互感器。</a:t>
            </a:r>
            <a:endParaRPr lang="zh-CN" altLang="en-US" sz="1600" dirty="0" smtClean="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4.2.4  </a:t>
            </a:r>
            <a:r>
              <a:rPr lang="zh-CN" altLang="en-US" sz="1600" dirty="0" smtClean="0">
                <a:latin typeface="楷体_GB2312" panose="02010609030101010101" pitchFamily="49" charset="-122"/>
                <a:ea typeface="楷体_GB2312" panose="02010609030101010101" pitchFamily="49" charset="-122"/>
              </a:rPr>
              <a:t>两个开关站之间的联络线，应在供电侧装设断路器，另一侧宜装设负荷开关、隔离开关或隔离触头；当两侧都有可能向另一侧供电时，应在两侧装设断路器。当两个开关站之间的联络线采用断路器作为保护电器时，断路器的两侧均应装设隔离电器或隔离触头。</a:t>
            </a:r>
            <a:endParaRPr lang="zh-CN" altLang="en-US" sz="1600" dirty="0" smtClean="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4.2.5  </a:t>
            </a:r>
            <a:r>
              <a:rPr lang="zh-CN" altLang="en-US" sz="1600" dirty="0" smtClean="0">
                <a:latin typeface="楷体_GB2312" panose="02010609030101010101" pitchFamily="49" charset="-122"/>
                <a:ea typeface="楷体_GB2312" panose="02010609030101010101" pitchFamily="49" charset="-122"/>
              </a:rPr>
              <a:t>接在母线上的避雷器和电压互感器</a:t>
            </a:r>
            <a:r>
              <a:rPr lang="en-US" altLang="zh-CN" sz="1600" dirty="0" smtClean="0">
                <a:latin typeface="楷体_GB2312" panose="02010609030101010101" pitchFamily="49" charset="-122"/>
                <a:ea typeface="楷体_GB2312" panose="02010609030101010101" pitchFamily="49" charset="-122"/>
              </a:rPr>
              <a:t>,</a:t>
            </a:r>
            <a:r>
              <a:rPr lang="zh-CN" altLang="en-US" sz="1600" dirty="0" smtClean="0">
                <a:latin typeface="楷体_GB2312" panose="02010609030101010101" pitchFamily="49" charset="-122"/>
                <a:ea typeface="楷体_GB2312" panose="02010609030101010101" pitchFamily="49" charset="-122"/>
              </a:rPr>
              <a:t>宜合用一组隔离开关。</a:t>
            </a:r>
            <a:endParaRPr lang="zh-CN" altLang="en-US" sz="1600" dirty="0" smtClean="0">
              <a:latin typeface="楷体_GB2312" panose="02010609030101010101" pitchFamily="49" charset="-122"/>
              <a:ea typeface="楷体_GB2312" panose="02010609030101010101" pitchFamily="49" charset="-122"/>
            </a:endParaRPr>
          </a:p>
          <a:p>
            <a:pPr marL="0" indent="0">
              <a:buNone/>
            </a:pPr>
            <a:r>
              <a:rPr lang="en-US" altLang="zh-CN" sz="1600" dirty="0" smtClean="0">
                <a:latin typeface="楷体_GB2312" panose="02010609030101010101" pitchFamily="49" charset="-122"/>
                <a:ea typeface="楷体_GB2312" panose="02010609030101010101" pitchFamily="49" charset="-122"/>
              </a:rPr>
              <a:t>4.2.6  </a:t>
            </a:r>
            <a:r>
              <a:rPr lang="zh-CN" altLang="en-US" sz="1600" dirty="0" smtClean="0">
                <a:solidFill>
                  <a:srgbClr val="FF0000"/>
                </a:solidFill>
                <a:latin typeface="楷体_GB2312" panose="02010609030101010101" pitchFamily="49" charset="-122"/>
                <a:ea typeface="楷体_GB2312" panose="02010609030101010101" pitchFamily="49" charset="-122"/>
              </a:rPr>
              <a:t>高压电源进线和引至室外的配电线路，应设避雷装置。</a:t>
            </a:r>
            <a:endParaRPr lang="zh-CN" altLang="en-US" sz="1600" dirty="0" smtClean="0">
              <a:solidFill>
                <a:srgbClr val="FF0000"/>
              </a:solidFill>
              <a:latin typeface="楷体_GB2312" panose="02010609030101010101" pitchFamily="49" charset="-122"/>
              <a:ea typeface="楷体_GB2312" panose="02010609030101010101" pitchFamily="49" charset="-122"/>
            </a:endParaRPr>
          </a:p>
        </p:txBody>
      </p:sp>
      <p:pic>
        <p:nvPicPr>
          <p:cNvPr id="62466" name="Picture 2" descr="C:\Users\Administrator\Documents\Tencent Files\854287912\Image\C2C\%@S6Q(1[)I@D~K6M}3T@10F.png"/>
          <p:cNvPicPr>
            <a:picLocks noChangeAspect="1" noChangeArrowheads="1"/>
          </p:cNvPicPr>
          <p:nvPr/>
        </p:nvPicPr>
        <p:blipFill>
          <a:blip r:embed="rId1"/>
          <a:srcRect/>
          <a:stretch>
            <a:fillRect/>
          </a:stretch>
        </p:blipFill>
        <p:spPr bwMode="auto">
          <a:xfrm>
            <a:off x="500034" y="4168232"/>
            <a:ext cx="6000760" cy="208759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pic>
        <p:nvPicPr>
          <p:cNvPr id="61444" name="Picture 4" descr="C:\Users\Administrator\Documents\Tencent Files\854287912\Image\C2C\)[$S8U)CHJO14QAY(W4LFGA.png"/>
          <p:cNvPicPr>
            <a:picLocks noChangeAspect="1" noChangeArrowheads="1"/>
          </p:cNvPicPr>
          <p:nvPr/>
        </p:nvPicPr>
        <p:blipFill>
          <a:blip r:embed="rId1"/>
          <a:srcRect/>
          <a:stretch>
            <a:fillRect/>
          </a:stretch>
        </p:blipFill>
        <p:spPr bwMode="auto">
          <a:xfrm>
            <a:off x="428596" y="1000108"/>
            <a:ext cx="8288586" cy="47149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8684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2" name="内容占位符 2"/>
          <p:cNvSpPr>
            <a:spLocks noGrp="1"/>
          </p:cNvSpPr>
          <p:nvPr/>
        </p:nvSpPr>
        <p:spPr>
          <a:xfrm>
            <a:off x="458470" y="856934"/>
            <a:ext cx="8227695" cy="25006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4.3 </a:t>
            </a:r>
            <a:r>
              <a:rPr lang="zh-CN" altLang="en-US" sz="1400" b="1" dirty="0">
                <a:latin typeface="楷体_GB2312" panose="02010609030101010101" pitchFamily="49" charset="-122"/>
                <a:ea typeface="楷体_GB2312" panose="02010609030101010101" pitchFamily="49" charset="-122"/>
              </a:rPr>
              <a:t>高压配电装置、设备选型</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b="1" dirty="0" smtClean="0">
                <a:latin typeface="楷体_GB2312" panose="02010609030101010101" pitchFamily="49" charset="-122"/>
                <a:ea typeface="楷体_GB2312" panose="02010609030101010101" pitchFamily="49" charset="-122"/>
              </a:rPr>
              <a:t>4.3.1  </a:t>
            </a:r>
            <a:r>
              <a:rPr lang="zh-CN" altLang="en-US" sz="1400" b="1" dirty="0" smtClean="0">
                <a:solidFill>
                  <a:srgbClr val="FF0000"/>
                </a:solidFill>
                <a:latin typeface="楷体_GB2312" panose="02010609030101010101" pitchFamily="49" charset="-122"/>
                <a:ea typeface="楷体_GB2312" panose="02010609030101010101" pitchFamily="49" charset="-122"/>
              </a:rPr>
              <a:t>开关柜应具有“五防”功能，外壳及内结构采用敷铝锌板，并能满足高温、高湿环境使用的要求。</a:t>
            </a:r>
            <a:endParaRPr lang="zh-CN" altLang="en-US" sz="1400" b="1"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4.3.2  </a:t>
            </a:r>
            <a:r>
              <a:rPr lang="zh-CN" altLang="en-US" sz="1400" dirty="0" smtClean="0">
                <a:latin typeface="楷体_GB2312" panose="02010609030101010101" pitchFamily="49" charset="-122"/>
                <a:ea typeface="楷体_GB2312" panose="02010609030101010101" pitchFamily="49" charset="-122"/>
              </a:rPr>
              <a:t>高压开关柜内配套的真空断路器、负荷开关应满足：</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断路器额定短时耐受电流不小于</a:t>
            </a:r>
            <a:r>
              <a:rPr lang="en-US" altLang="zh-CN" sz="1400" dirty="0" smtClean="0">
                <a:latin typeface="楷体_GB2312" panose="02010609030101010101" pitchFamily="49" charset="-122"/>
                <a:ea typeface="楷体_GB2312" panose="02010609030101010101" pitchFamily="49" charset="-122"/>
              </a:rPr>
              <a:t>20kA</a:t>
            </a:r>
            <a:r>
              <a:rPr lang="zh-CN" altLang="en-US" sz="1400" dirty="0" smtClean="0">
                <a:latin typeface="楷体_GB2312" panose="02010609030101010101" pitchFamily="49" charset="-122"/>
                <a:ea typeface="楷体_GB2312" panose="02010609030101010101" pitchFamily="49" charset="-122"/>
              </a:rPr>
              <a:t>（</a:t>
            </a:r>
            <a:r>
              <a:rPr lang="en-US" altLang="zh-CN" sz="1400" dirty="0" smtClean="0">
                <a:latin typeface="楷体_GB2312" panose="02010609030101010101" pitchFamily="49" charset="-122"/>
                <a:ea typeface="楷体_GB2312" panose="02010609030101010101" pitchFamily="49" charset="-122"/>
              </a:rPr>
              <a:t>4s</a:t>
            </a:r>
            <a:r>
              <a:rPr lang="zh-CN" altLang="en-US" sz="1400" dirty="0" smtClean="0">
                <a:latin typeface="楷体_GB2312" panose="02010609030101010101" pitchFamily="49" charset="-122"/>
                <a:ea typeface="楷体_GB2312" panose="02010609030101010101" pitchFamily="49" charset="-122"/>
              </a:rPr>
              <a:t>），额定峰值耐受电流不小于</a:t>
            </a:r>
            <a:r>
              <a:rPr lang="en-US" altLang="zh-CN" sz="1400" dirty="0" smtClean="0">
                <a:latin typeface="楷体_GB2312" panose="02010609030101010101" pitchFamily="49" charset="-122"/>
                <a:ea typeface="楷体_GB2312" panose="02010609030101010101" pitchFamily="49" charset="-122"/>
              </a:rPr>
              <a:t>50kA</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负荷开关额定短时耐受电流不小于</a:t>
            </a:r>
            <a:r>
              <a:rPr lang="en-US" altLang="zh-CN" sz="1400" dirty="0" smtClean="0">
                <a:latin typeface="楷体_GB2312" panose="02010609030101010101" pitchFamily="49" charset="-122"/>
                <a:ea typeface="楷体_GB2312" panose="02010609030101010101" pitchFamily="49" charset="-122"/>
              </a:rPr>
              <a:t>20kA</a:t>
            </a:r>
            <a:r>
              <a:rPr lang="zh-CN" altLang="en-US" sz="1400" dirty="0" smtClean="0">
                <a:latin typeface="楷体_GB2312" panose="02010609030101010101" pitchFamily="49" charset="-122"/>
                <a:ea typeface="楷体_GB2312" panose="02010609030101010101" pitchFamily="49" charset="-122"/>
              </a:rPr>
              <a:t>（</a:t>
            </a:r>
            <a:r>
              <a:rPr lang="en-US" altLang="zh-CN" sz="1400" dirty="0" smtClean="0">
                <a:latin typeface="楷体_GB2312" panose="02010609030101010101" pitchFamily="49" charset="-122"/>
                <a:ea typeface="楷体_GB2312" panose="02010609030101010101" pitchFamily="49" charset="-122"/>
              </a:rPr>
              <a:t>4s</a:t>
            </a:r>
            <a:r>
              <a:rPr lang="zh-CN" altLang="en-US" sz="1400" dirty="0" smtClean="0">
                <a:latin typeface="楷体_GB2312" panose="02010609030101010101" pitchFamily="49" charset="-122"/>
                <a:ea typeface="楷体_GB2312" panose="02010609030101010101" pitchFamily="49" charset="-122"/>
              </a:rPr>
              <a:t>），额定峰值耐受电流不小于</a:t>
            </a:r>
            <a:r>
              <a:rPr lang="en-US" altLang="zh-CN" sz="1400" dirty="0" smtClean="0">
                <a:latin typeface="楷体_GB2312" panose="02010609030101010101" pitchFamily="49" charset="-122"/>
                <a:ea typeface="楷体_GB2312" panose="02010609030101010101" pitchFamily="49" charset="-122"/>
              </a:rPr>
              <a:t>50kA</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b="1" dirty="0" smtClean="0">
                <a:solidFill>
                  <a:srgbClr val="FF0000"/>
                </a:solidFill>
                <a:latin typeface="楷体_GB2312" panose="02010609030101010101" pitchFamily="49" charset="-122"/>
                <a:ea typeface="楷体_GB2312" panose="02010609030101010101" pitchFamily="49" charset="-122"/>
              </a:rPr>
              <a:t>4.3.3  </a:t>
            </a:r>
            <a:r>
              <a:rPr lang="zh-CN" altLang="en-US" sz="1400" b="1" dirty="0" smtClean="0">
                <a:solidFill>
                  <a:srgbClr val="FF0000"/>
                </a:solidFill>
                <a:latin typeface="楷体_GB2312" panose="02010609030101010101" pitchFamily="49" charset="-122"/>
                <a:ea typeface="楷体_GB2312" panose="02010609030101010101" pitchFamily="49" charset="-122"/>
              </a:rPr>
              <a:t>当变配电所内设置的变压器容量达到</a:t>
            </a:r>
            <a:r>
              <a:rPr lang="en-US" altLang="zh-CN" sz="1400" b="1" dirty="0" smtClean="0">
                <a:solidFill>
                  <a:srgbClr val="FF0000"/>
                </a:solidFill>
                <a:latin typeface="楷体_GB2312" panose="02010609030101010101" pitchFamily="49" charset="-122"/>
                <a:ea typeface="楷体_GB2312" panose="02010609030101010101" pitchFamily="49" charset="-122"/>
              </a:rPr>
              <a:t>800kVA</a:t>
            </a:r>
            <a:r>
              <a:rPr lang="zh-CN" altLang="en-US" sz="1400" b="1" dirty="0" smtClean="0">
                <a:solidFill>
                  <a:srgbClr val="FF0000"/>
                </a:solidFill>
                <a:latin typeface="楷体_GB2312" panose="02010609030101010101" pitchFamily="49" charset="-122"/>
                <a:ea typeface="楷体_GB2312" panose="02010609030101010101" pitchFamily="49" charset="-122"/>
              </a:rPr>
              <a:t>及以上时，</a:t>
            </a:r>
            <a:r>
              <a:rPr lang="en-US" altLang="zh-CN" sz="1400" b="1" dirty="0" smtClean="0">
                <a:solidFill>
                  <a:srgbClr val="FF0000"/>
                </a:solidFill>
                <a:latin typeface="楷体_GB2312" panose="02010609030101010101" pitchFamily="49" charset="-122"/>
                <a:ea typeface="楷体_GB2312" panose="02010609030101010101" pitchFamily="49" charset="-122"/>
              </a:rPr>
              <a:t>10kV</a:t>
            </a:r>
            <a:r>
              <a:rPr lang="zh-CN" altLang="en-US" sz="1400" b="1" dirty="0" smtClean="0">
                <a:solidFill>
                  <a:srgbClr val="FF0000"/>
                </a:solidFill>
                <a:latin typeface="楷体_GB2312" panose="02010609030101010101" pitchFamily="49" charset="-122"/>
                <a:ea typeface="楷体_GB2312" panose="02010609030101010101" pitchFamily="49" charset="-122"/>
              </a:rPr>
              <a:t>电源进线应采用断路器</a:t>
            </a:r>
            <a:r>
              <a:rPr lang="zh-CN" altLang="en-US" sz="1400" b="1" dirty="0" smtClean="0">
                <a:latin typeface="楷体_GB2312" panose="02010609030101010101" pitchFamily="49" charset="-122"/>
                <a:ea typeface="楷体_GB2312" panose="02010609030101010101" pitchFamily="49" charset="-122"/>
              </a:rPr>
              <a:t>。</a:t>
            </a:r>
            <a:endParaRPr lang="zh-CN" altLang="en-US" sz="1400" b="1" dirty="0">
              <a:latin typeface="楷体_GB2312" panose="02010609030101010101" pitchFamily="49" charset="-122"/>
              <a:ea typeface="楷体_GB2312" panose="02010609030101010101" pitchFamily="49" charset="-122"/>
            </a:endParaRPr>
          </a:p>
        </p:txBody>
      </p:sp>
      <p:pic>
        <p:nvPicPr>
          <p:cNvPr id="5" name="图片 4" descr="8DDBW]N6_29YZ6AIV19Z@~L"/>
          <p:cNvPicPr>
            <a:picLocks noChangeAspect="1"/>
          </p:cNvPicPr>
          <p:nvPr/>
        </p:nvPicPr>
        <p:blipFill>
          <a:blip r:embed="rId1"/>
          <a:stretch>
            <a:fillRect/>
          </a:stretch>
        </p:blipFill>
        <p:spPr>
          <a:xfrm>
            <a:off x="252095" y="3202940"/>
            <a:ext cx="8535035" cy="267462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8684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279400" y="1038541"/>
            <a:ext cx="8227695" cy="23285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4.4 </a:t>
            </a:r>
            <a:r>
              <a:rPr lang="zh-CN" altLang="en-US" sz="1400" b="1" dirty="0">
                <a:latin typeface="楷体_GB2312" panose="02010609030101010101" pitchFamily="49" charset="-122"/>
                <a:ea typeface="楷体_GB2312" panose="02010609030101010101" pitchFamily="49" charset="-122"/>
              </a:rPr>
              <a:t>变配电所设置</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4.4.1  </a:t>
            </a:r>
            <a:r>
              <a:rPr lang="zh-CN" altLang="en-US" sz="1400" dirty="0" smtClean="0">
                <a:latin typeface="楷体_GB2312" panose="02010609030101010101" pitchFamily="49" charset="-122"/>
                <a:ea typeface="楷体_GB2312" panose="02010609030101010101" pitchFamily="49" charset="-122"/>
              </a:rPr>
              <a:t>变配电所位置应符合国家相关规范要求。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4.4.2  </a:t>
            </a:r>
            <a:r>
              <a:rPr lang="zh-CN" altLang="en-US" sz="1400" b="1" dirty="0" smtClean="0">
                <a:solidFill>
                  <a:srgbClr val="FF0000"/>
                </a:solidFill>
                <a:latin typeface="楷体_GB2312" panose="02010609030101010101" pitchFamily="49" charset="-122"/>
                <a:ea typeface="楷体_GB2312" panose="02010609030101010101" pitchFamily="49" charset="-122"/>
              </a:rPr>
              <a:t>当建筑物有多层地下层时，变配电所不应设置在最底层，只有一层地下层时，应采取抬高地面并设置防水门槛等防水、排水措施，确保台风等极端天气情况下，积水不能进入变配电所。变配电所设置在地下层时，应设置机械通风、去湿设备，应设置设备运输通道。</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4.4.3  </a:t>
            </a:r>
            <a:r>
              <a:rPr lang="zh-CN" altLang="en-US" sz="1400" dirty="0" smtClean="0">
                <a:latin typeface="楷体_GB2312" panose="02010609030101010101" pitchFamily="49" charset="-122"/>
                <a:ea typeface="楷体_GB2312" panose="02010609030101010101" pitchFamily="49" charset="-122"/>
              </a:rPr>
              <a:t>进出建筑物的电缆应采用穿防水套管敷设，并应预留不少于</a:t>
            </a:r>
            <a:r>
              <a:rPr lang="en-US" altLang="zh-CN" sz="1400" dirty="0" smtClean="0">
                <a:latin typeface="楷体_GB2312" panose="02010609030101010101" pitchFamily="49" charset="-122"/>
                <a:ea typeface="楷体_GB2312" panose="02010609030101010101" pitchFamily="49" charset="-122"/>
              </a:rPr>
              <a:t>1</a:t>
            </a:r>
            <a:r>
              <a:rPr lang="zh-CN" altLang="en-US" sz="1400" dirty="0" smtClean="0">
                <a:latin typeface="楷体_GB2312" panose="02010609030101010101" pitchFamily="49" charset="-122"/>
                <a:ea typeface="楷体_GB2312" panose="02010609030101010101" pitchFamily="49" charset="-122"/>
              </a:rPr>
              <a:t>根备用套管，所有进出管线应做防水封堵。</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4.4.4  </a:t>
            </a:r>
            <a:r>
              <a:rPr lang="zh-CN" altLang="en-US" sz="1400" dirty="0" smtClean="0">
                <a:latin typeface="楷体_GB2312" panose="02010609030101010101" pitchFamily="49" charset="-122"/>
                <a:ea typeface="楷体_GB2312" panose="02010609030101010101" pitchFamily="49" charset="-122"/>
              </a:rPr>
              <a:t>变配电所内设备的布置应满足</a:t>
            </a:r>
            <a:r>
              <a:rPr lang="en-US" altLang="zh-CN" sz="1400" dirty="0" smtClean="0">
                <a:latin typeface="楷体_GB2312" panose="02010609030101010101" pitchFamily="49" charset="-122"/>
                <a:ea typeface="楷体_GB2312" panose="02010609030101010101" pitchFamily="49" charset="-122"/>
              </a:rPr>
              <a:t>《20kV</a:t>
            </a:r>
            <a:r>
              <a:rPr lang="zh-CN" altLang="en-US" sz="1400" dirty="0" smtClean="0">
                <a:latin typeface="楷体_GB2312" panose="02010609030101010101" pitchFamily="49" charset="-122"/>
                <a:ea typeface="楷体_GB2312" panose="02010609030101010101" pitchFamily="49" charset="-122"/>
              </a:rPr>
              <a:t>及以下变电所设计规范</a:t>
            </a:r>
            <a:r>
              <a:rPr lang="en-US" altLang="zh-CN" sz="1400" dirty="0" smtClean="0">
                <a:latin typeface="楷体_GB2312" panose="02010609030101010101" pitchFamily="49" charset="-122"/>
                <a:ea typeface="楷体_GB2312" panose="02010609030101010101" pitchFamily="49" charset="-122"/>
              </a:rPr>
              <a:t>》GB 50053</a:t>
            </a:r>
            <a:r>
              <a:rPr lang="zh-CN" altLang="en-US" sz="1400" dirty="0" smtClean="0">
                <a:latin typeface="楷体_GB2312" panose="02010609030101010101" pitchFamily="49" charset="-122"/>
                <a:ea typeface="楷体_GB2312" panose="02010609030101010101" pitchFamily="49" charset="-122"/>
              </a:rPr>
              <a:t>的要求。</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28596" y="2857496"/>
            <a:ext cx="8227695" cy="34290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4.6 </a:t>
            </a:r>
            <a:r>
              <a:rPr lang="zh-CN" altLang="en-US" sz="1400" b="1" dirty="0">
                <a:latin typeface="楷体_GB2312" panose="02010609030101010101" pitchFamily="49" charset="-122"/>
                <a:ea typeface="楷体_GB2312" panose="02010609030101010101" pitchFamily="49" charset="-122"/>
              </a:rPr>
              <a:t>电气智能化</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4.6.1  </a:t>
            </a:r>
            <a:r>
              <a:rPr lang="zh-CN" altLang="en-US" sz="1400" dirty="0" smtClean="0">
                <a:latin typeface="楷体_GB2312" panose="02010609030101010101" pitchFamily="49" charset="-122"/>
                <a:ea typeface="楷体_GB2312" panose="02010609030101010101" pitchFamily="49" charset="-122"/>
              </a:rPr>
              <a:t>住宅小区变配电所电气监控系统的设置应符合以下规定：</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1  10</a:t>
            </a:r>
            <a:r>
              <a:rPr lang="zh-CN" altLang="en-US" sz="1400" dirty="0" smtClean="0">
                <a:solidFill>
                  <a:srgbClr val="FF0000"/>
                </a:solidFill>
                <a:latin typeface="楷体_GB2312" panose="02010609030101010101" pitchFamily="49" charset="-122"/>
                <a:ea typeface="楷体_GB2312" panose="02010609030101010101" pitchFamily="49" charset="-122"/>
              </a:rPr>
              <a:t>万平米以上住宅小区的居民用电变配电所应设电气监控系统。</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  2~10</a:t>
            </a:r>
            <a:r>
              <a:rPr lang="zh-CN" altLang="en-US" sz="1400" dirty="0" smtClean="0">
                <a:solidFill>
                  <a:srgbClr val="FF0000"/>
                </a:solidFill>
                <a:latin typeface="楷体_GB2312" panose="02010609030101010101" pitchFamily="49" charset="-122"/>
                <a:ea typeface="楷体_GB2312" panose="02010609030101010101" pitchFamily="49" charset="-122"/>
              </a:rPr>
              <a:t>万平米住宅小区的居民用电变配电所宜设电气监控系统。</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3  2</a:t>
            </a:r>
            <a:r>
              <a:rPr lang="zh-CN" altLang="en-US" sz="1400" dirty="0" smtClean="0">
                <a:solidFill>
                  <a:srgbClr val="FF0000"/>
                </a:solidFill>
                <a:latin typeface="楷体_GB2312" panose="02010609030101010101" pitchFamily="49" charset="-122"/>
                <a:ea typeface="楷体_GB2312" panose="02010609030101010101" pitchFamily="49" charset="-122"/>
              </a:rPr>
              <a:t>万平米以下住宅小区的居民用电变配电所鼓励设电气监控系统。</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住宅小区的公共用电变配电所鼓励设电气监控系统。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4.6.2  </a:t>
            </a:r>
            <a:r>
              <a:rPr lang="zh-CN" altLang="en-US" sz="1400" dirty="0" smtClean="0">
                <a:latin typeface="楷体_GB2312" panose="02010609030101010101" pitchFamily="49" charset="-122"/>
                <a:ea typeface="楷体_GB2312" panose="02010609030101010101" pitchFamily="49" charset="-122"/>
              </a:rPr>
              <a:t>电气监控系统应具备有线或无线网络传输功能。</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4.6.3  </a:t>
            </a:r>
            <a:r>
              <a:rPr lang="zh-CN" altLang="en-US" sz="1400" dirty="0" smtClean="0">
                <a:latin typeface="楷体_GB2312" panose="02010609030101010101" pitchFamily="49" charset="-122"/>
                <a:ea typeface="楷体_GB2312" panose="02010609030101010101" pitchFamily="49" charset="-122"/>
              </a:rPr>
              <a:t>设置电气监控系统的高、低压配电柜内，每个配电回路应装设智能仪表，仪表应具有如下功能：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应具有</a:t>
            </a:r>
            <a:r>
              <a:rPr lang="en-US" altLang="zh-CN" sz="1400" dirty="0" smtClean="0">
                <a:latin typeface="楷体_GB2312" panose="02010609030101010101" pitchFamily="49" charset="-122"/>
                <a:ea typeface="楷体_GB2312" panose="02010609030101010101" pitchFamily="49" charset="-122"/>
              </a:rPr>
              <a:t>485</a:t>
            </a:r>
            <a:r>
              <a:rPr lang="zh-CN" altLang="en-US" sz="1400" dirty="0" smtClean="0">
                <a:latin typeface="楷体_GB2312" panose="02010609030101010101" pitchFamily="49" charset="-122"/>
                <a:ea typeface="楷体_GB2312" panose="02010609030101010101" pitchFamily="49" charset="-122"/>
              </a:rPr>
              <a:t>或网络通讯功能，并公开通讯协议。</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应具有不少于两对常开常闭触点。</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应具备数据采集、存储、显示、传输和远程监控功能。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应能安装在设备面板上，直接读取电气参数。</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  </a:t>
            </a:r>
            <a:r>
              <a:rPr lang="zh-CN" altLang="en-US" sz="1400" dirty="0" smtClean="0">
                <a:latin typeface="楷体_GB2312" panose="02010609030101010101" pitchFamily="49" charset="-122"/>
                <a:ea typeface="楷体_GB2312" panose="02010609030101010101" pitchFamily="49" charset="-122"/>
              </a:rPr>
              <a:t>应能显示各相电流、线电压、功率、功率因数，接受、输出控制信号。</a:t>
            </a: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2" name="内容占位符 2"/>
          <p:cNvSpPr>
            <a:spLocks noGrp="1"/>
          </p:cNvSpPr>
          <p:nvPr/>
        </p:nvSpPr>
        <p:spPr>
          <a:xfrm>
            <a:off x="458470" y="642620"/>
            <a:ext cx="8227695" cy="22863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4.5 </a:t>
            </a:r>
            <a:r>
              <a:rPr lang="zh-CN" altLang="en-US" sz="1400" b="1" dirty="0">
                <a:latin typeface="楷体_GB2312" panose="02010609030101010101" pitchFamily="49" charset="-122"/>
                <a:ea typeface="楷体_GB2312" panose="02010609030101010101" pitchFamily="49" charset="-122"/>
              </a:rPr>
              <a:t>继电保护</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4.5.1  </a:t>
            </a:r>
            <a:r>
              <a:rPr lang="zh-CN" altLang="en-US" sz="1400" dirty="0" smtClean="0">
                <a:latin typeface="楷体_GB2312" panose="02010609030101010101" pitchFamily="49" charset="-122"/>
                <a:ea typeface="楷体_GB2312" panose="02010609030101010101" pitchFamily="49" charset="-122"/>
              </a:rPr>
              <a:t>开关站内的电力设备和线路，应装设能反应短路、异常运行等故障的微机继电保护和自动装置，满足可靠性、选择性和灵敏度的要求。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4.5.2  </a:t>
            </a:r>
            <a:r>
              <a:rPr lang="zh-CN" altLang="en-US" sz="1400" dirty="0" smtClean="0">
                <a:latin typeface="楷体_GB2312" panose="02010609030101010101" pitchFamily="49" charset="-122"/>
                <a:ea typeface="楷体_GB2312" panose="02010609030101010101" pitchFamily="49" charset="-122"/>
              </a:rPr>
              <a:t>电气测量：仪表的测量范围和电流互感器变比的选择，宜满足当被测量回路以额定值的条件运行时，仪表的指示在满量程的</a:t>
            </a:r>
            <a:r>
              <a:rPr lang="en-US" altLang="zh-CN" sz="1400" dirty="0" smtClean="0">
                <a:latin typeface="楷体_GB2312" panose="02010609030101010101" pitchFamily="49" charset="-122"/>
                <a:ea typeface="楷体_GB2312" panose="02010609030101010101" pitchFamily="49" charset="-122"/>
              </a:rPr>
              <a:t>70%</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4.5.3  </a:t>
            </a:r>
            <a:r>
              <a:rPr lang="zh-CN" altLang="en-US" sz="1400" dirty="0" smtClean="0">
                <a:latin typeface="楷体_GB2312" panose="02010609030101010101" pitchFamily="49" charset="-122"/>
                <a:ea typeface="楷体_GB2312" panose="02010609030101010101" pitchFamily="49" charset="-122"/>
              </a:rPr>
              <a:t>二次回路电气参数：直流电压</a:t>
            </a:r>
            <a:r>
              <a:rPr lang="en-US" altLang="zh-CN" sz="1400" dirty="0" smtClean="0">
                <a:latin typeface="楷体_GB2312" panose="02010609030101010101" pitchFamily="49" charset="-122"/>
                <a:ea typeface="楷体_GB2312" panose="02010609030101010101" pitchFamily="49" charset="-122"/>
              </a:rPr>
              <a:t>220V</a:t>
            </a:r>
            <a:r>
              <a:rPr lang="zh-CN" altLang="en-US" sz="1400" dirty="0" smtClean="0">
                <a:latin typeface="楷体_GB2312" panose="02010609030101010101" pitchFamily="49" charset="-122"/>
                <a:ea typeface="楷体_GB2312" panose="02010609030101010101" pitchFamily="49" charset="-122"/>
              </a:rPr>
              <a:t>，交流电压</a:t>
            </a:r>
            <a:r>
              <a:rPr lang="en-US" altLang="zh-CN" sz="1400" dirty="0" smtClean="0">
                <a:latin typeface="楷体_GB2312" panose="02010609030101010101" pitchFamily="49" charset="-122"/>
                <a:ea typeface="楷体_GB2312" panose="02010609030101010101" pitchFamily="49" charset="-122"/>
              </a:rPr>
              <a:t>220V</a:t>
            </a:r>
            <a:r>
              <a:rPr lang="zh-CN" altLang="en-US" sz="1400" dirty="0" smtClean="0">
                <a:latin typeface="楷体_GB2312" panose="02010609030101010101" pitchFamily="49" charset="-122"/>
                <a:ea typeface="楷体_GB2312" panose="02010609030101010101" pitchFamily="49" charset="-122"/>
              </a:rPr>
              <a:t>；电流互感器二次电流</a:t>
            </a:r>
            <a:r>
              <a:rPr lang="en-US" altLang="zh-CN" sz="1400" dirty="0" smtClean="0">
                <a:latin typeface="楷体_GB2312" panose="02010609030101010101" pitchFamily="49" charset="-122"/>
                <a:ea typeface="楷体_GB2312" panose="02010609030101010101" pitchFamily="49" charset="-122"/>
              </a:rPr>
              <a:t>1A</a:t>
            </a:r>
            <a:r>
              <a:rPr lang="zh-CN" altLang="en-US" sz="1400" dirty="0" smtClean="0">
                <a:latin typeface="楷体_GB2312" panose="02010609030101010101" pitchFamily="49" charset="-122"/>
                <a:ea typeface="楷体_GB2312" panose="02010609030101010101" pitchFamily="49" charset="-122"/>
              </a:rPr>
              <a:t>或</a:t>
            </a:r>
            <a:r>
              <a:rPr lang="en-US" altLang="zh-CN" sz="1400" dirty="0" smtClean="0">
                <a:latin typeface="楷体_GB2312" panose="02010609030101010101" pitchFamily="49" charset="-122"/>
                <a:ea typeface="楷体_GB2312" panose="02010609030101010101" pitchFamily="49" charset="-122"/>
              </a:rPr>
              <a:t>5A</a:t>
            </a:r>
            <a:r>
              <a:rPr lang="zh-CN" altLang="en-US" sz="1400" dirty="0" smtClean="0">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计量用精度为</a:t>
            </a:r>
            <a:r>
              <a:rPr lang="en-US" altLang="zh-CN" sz="1400" dirty="0" smtClean="0">
                <a:solidFill>
                  <a:srgbClr val="FF0000"/>
                </a:solidFill>
                <a:latin typeface="楷体_GB2312" panose="02010609030101010101" pitchFamily="49" charset="-122"/>
                <a:ea typeface="楷体_GB2312" panose="02010609030101010101" pitchFamily="49" charset="-122"/>
              </a:rPr>
              <a:t>0.2s</a:t>
            </a:r>
            <a:r>
              <a:rPr lang="zh-CN" altLang="en-US" sz="1400" dirty="0" smtClean="0">
                <a:solidFill>
                  <a:srgbClr val="FF0000"/>
                </a:solidFill>
                <a:latin typeface="楷体_GB2312" panose="02010609030101010101" pitchFamily="49" charset="-122"/>
                <a:ea typeface="楷体_GB2312" panose="02010609030101010101" pitchFamily="49" charset="-122"/>
              </a:rPr>
              <a:t>级，测量用精度为</a:t>
            </a:r>
            <a:r>
              <a:rPr lang="en-US" altLang="zh-CN" sz="1400" dirty="0" smtClean="0">
                <a:solidFill>
                  <a:srgbClr val="FF0000"/>
                </a:solidFill>
                <a:latin typeface="楷体_GB2312" panose="02010609030101010101" pitchFamily="49" charset="-122"/>
                <a:ea typeface="楷体_GB2312" panose="02010609030101010101" pitchFamily="49" charset="-122"/>
              </a:rPr>
              <a:t>0.5</a:t>
            </a:r>
            <a:r>
              <a:rPr lang="zh-CN" altLang="en-US" sz="1400" dirty="0" smtClean="0">
                <a:solidFill>
                  <a:srgbClr val="FF0000"/>
                </a:solidFill>
                <a:latin typeface="楷体_GB2312" panose="02010609030101010101" pitchFamily="49" charset="-122"/>
                <a:ea typeface="楷体_GB2312" panose="02010609030101010101" pitchFamily="49" charset="-122"/>
              </a:rPr>
              <a:t>级，</a:t>
            </a:r>
            <a:r>
              <a:rPr lang="zh-CN" altLang="en-US" sz="1400" dirty="0" smtClean="0">
                <a:latin typeface="楷体_GB2312" panose="02010609030101010101" pitchFamily="49" charset="-122"/>
                <a:ea typeface="楷体_GB2312" panose="02010609030101010101" pitchFamily="49" charset="-122"/>
              </a:rPr>
              <a:t>保护用精度为</a:t>
            </a:r>
            <a:r>
              <a:rPr lang="en-US" altLang="zh-CN" sz="1400" dirty="0" smtClean="0">
                <a:latin typeface="楷体_GB2312" panose="02010609030101010101" pitchFamily="49" charset="-122"/>
                <a:ea typeface="楷体_GB2312" panose="02010609030101010101" pitchFamily="49" charset="-122"/>
              </a:rPr>
              <a:t>5P</a:t>
            </a:r>
            <a:r>
              <a:rPr lang="zh-CN" altLang="en-US" sz="1400" dirty="0" smtClean="0">
                <a:latin typeface="楷体_GB2312" panose="02010609030101010101" pitchFamily="49" charset="-122"/>
                <a:ea typeface="楷体_GB2312" panose="02010609030101010101" pitchFamily="49" charset="-122"/>
              </a:rPr>
              <a:t>或</a:t>
            </a:r>
            <a:r>
              <a:rPr lang="en-US" altLang="zh-CN" sz="1400" dirty="0" smtClean="0">
                <a:latin typeface="楷体_GB2312" panose="02010609030101010101" pitchFamily="49" charset="-122"/>
                <a:ea typeface="楷体_GB2312" panose="02010609030101010101" pitchFamily="49" charset="-122"/>
              </a:rPr>
              <a:t>10P</a:t>
            </a:r>
            <a:r>
              <a:rPr lang="zh-CN" altLang="en-US" sz="1400" dirty="0" smtClean="0">
                <a:latin typeface="楷体_GB2312" panose="02010609030101010101" pitchFamily="49" charset="-122"/>
                <a:ea typeface="楷体_GB2312" panose="02010609030101010101" pitchFamily="49" charset="-122"/>
              </a:rPr>
              <a:t>；电压互感器的二次电压为</a:t>
            </a:r>
            <a:r>
              <a:rPr lang="en-US" altLang="zh-CN" sz="1400" dirty="0" smtClean="0">
                <a:latin typeface="楷体_GB2312" panose="02010609030101010101" pitchFamily="49" charset="-122"/>
                <a:ea typeface="楷体_GB2312" panose="02010609030101010101" pitchFamily="49" charset="-122"/>
              </a:rPr>
              <a:t>100V</a:t>
            </a:r>
            <a:r>
              <a:rPr lang="zh-CN" altLang="en-US" sz="1400" dirty="0" smtClean="0">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计量用精度为</a:t>
            </a:r>
            <a:r>
              <a:rPr lang="en-US" altLang="zh-CN" sz="1400" dirty="0" smtClean="0">
                <a:solidFill>
                  <a:srgbClr val="FF0000"/>
                </a:solidFill>
                <a:latin typeface="楷体_GB2312" panose="02010609030101010101" pitchFamily="49" charset="-122"/>
                <a:ea typeface="楷体_GB2312" panose="02010609030101010101" pitchFamily="49" charset="-122"/>
              </a:rPr>
              <a:t>0.2</a:t>
            </a:r>
            <a:r>
              <a:rPr lang="zh-CN" altLang="en-US" sz="1400" dirty="0" smtClean="0">
                <a:solidFill>
                  <a:srgbClr val="FF0000"/>
                </a:solidFill>
                <a:latin typeface="楷体_GB2312" panose="02010609030101010101" pitchFamily="49" charset="-122"/>
                <a:ea typeface="楷体_GB2312" panose="02010609030101010101" pitchFamily="49" charset="-122"/>
              </a:rPr>
              <a:t>级，测量用精度为</a:t>
            </a:r>
            <a:r>
              <a:rPr lang="en-US" altLang="zh-CN" sz="1400" dirty="0" smtClean="0">
                <a:solidFill>
                  <a:srgbClr val="FF0000"/>
                </a:solidFill>
                <a:latin typeface="楷体_GB2312" panose="02010609030101010101" pitchFamily="49" charset="-122"/>
                <a:ea typeface="楷体_GB2312" panose="02010609030101010101" pitchFamily="49" charset="-122"/>
              </a:rPr>
              <a:t>0.5</a:t>
            </a:r>
            <a:r>
              <a:rPr lang="zh-CN" altLang="en-US" sz="1400" dirty="0" smtClean="0">
                <a:solidFill>
                  <a:srgbClr val="FF0000"/>
                </a:solidFill>
                <a:latin typeface="楷体_GB2312" panose="02010609030101010101" pitchFamily="49" charset="-122"/>
                <a:ea typeface="楷体_GB2312" panose="02010609030101010101" pitchFamily="49" charset="-122"/>
              </a:rPr>
              <a:t>级。</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4.5.4 </a:t>
            </a:r>
            <a:r>
              <a:rPr lang="en-US" altLang="zh-CN" sz="1400" dirty="0" smtClean="0">
                <a:solidFill>
                  <a:srgbClr val="FF0000"/>
                </a:solidFill>
                <a:latin typeface="楷体_GB2312" panose="02010609030101010101" pitchFamily="49" charset="-122"/>
                <a:ea typeface="楷体_GB2312" panose="02010609030101010101" pitchFamily="49" charset="-122"/>
              </a:rPr>
              <a:t> </a:t>
            </a:r>
            <a:r>
              <a:rPr lang="zh-CN" altLang="en-US" sz="1400" dirty="0" smtClean="0">
                <a:solidFill>
                  <a:srgbClr val="FF0000"/>
                </a:solidFill>
                <a:latin typeface="楷体_GB2312" panose="02010609030101010101" pitchFamily="49" charset="-122"/>
                <a:ea typeface="楷体_GB2312" panose="02010609030101010101" pitchFamily="49" charset="-122"/>
              </a:rPr>
              <a:t>继电保护应有短路、过流和过负荷等保护功能。重要馈电回路宜设置录波功能。</a:t>
            </a:r>
            <a:endParaRPr lang="zh-CN" altLang="en-US" sz="1400" dirty="0" smtClean="0">
              <a:solidFill>
                <a:srgbClr val="FF00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sym typeface="+mn-ea"/>
              </a:rPr>
              <a:t>四、高压供电系统及变配电所</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57835" y="2976880"/>
            <a:ext cx="8227695" cy="3352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4.7 </a:t>
            </a:r>
            <a:r>
              <a:rPr lang="zh-CN" altLang="en-US" sz="1400" b="1" dirty="0">
                <a:latin typeface="楷体_GB2312" panose="02010609030101010101" pitchFamily="49" charset="-122"/>
                <a:ea typeface="楷体_GB2312" panose="02010609030101010101" pitchFamily="49" charset="-122"/>
              </a:rPr>
              <a:t>土建专业</a:t>
            </a:r>
            <a:r>
              <a:rPr lang="zh-CN" altLang="en-US" sz="1400" b="1" dirty="0" smtClean="0">
                <a:latin typeface="楷体_GB2312" panose="02010609030101010101" pitchFamily="49" charset="-122"/>
                <a:ea typeface="楷体_GB2312" panose="02010609030101010101" pitchFamily="49" charset="-122"/>
              </a:rPr>
              <a:t>要求</a:t>
            </a:r>
            <a:endParaRPr lang="en-US" altLang="zh-CN" sz="1400" b="1" dirty="0" smtClean="0">
              <a:latin typeface="楷体_GB2312" panose="02010609030101010101" pitchFamily="49" charset="-122"/>
              <a:ea typeface="楷体_GB2312" panose="02010609030101010101" pitchFamily="49" charset="-122"/>
            </a:endParaRPr>
          </a:p>
          <a:p>
            <a:pPr marL="0" indent="0">
              <a:buNone/>
            </a:pP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4.7.1  </a:t>
            </a:r>
            <a:r>
              <a:rPr lang="zh-CN" altLang="en-US" sz="1400" dirty="0" smtClean="0">
                <a:latin typeface="楷体_GB2312" panose="02010609030101010101" pitchFamily="49" charset="-122"/>
                <a:ea typeface="楷体_GB2312" panose="02010609030101010101" pitchFamily="49" charset="-122"/>
              </a:rPr>
              <a:t>小区内开关站、变配电所应设置降噪措施，满足环境评价要求，并应满足防火、通风、防洪、防污、防潮、防尘、防毒、防小动物等要求。与室外相通的洞、通风孔等应设防护等级不低于</a:t>
            </a:r>
            <a:r>
              <a:rPr lang="en-US" altLang="zh-CN" sz="1400" dirty="0" smtClean="0">
                <a:latin typeface="楷体_GB2312" panose="02010609030101010101" pitchFamily="49" charset="-122"/>
                <a:ea typeface="楷体_GB2312" panose="02010609030101010101" pitchFamily="49" charset="-122"/>
              </a:rPr>
              <a:t>IP3X</a:t>
            </a:r>
            <a:r>
              <a:rPr lang="zh-CN" altLang="en-US" sz="1400" dirty="0" smtClean="0">
                <a:latin typeface="楷体_GB2312" panose="02010609030101010101" pitchFamily="49" charset="-122"/>
                <a:ea typeface="楷体_GB2312" panose="02010609030101010101" pitchFamily="49" charset="-122"/>
              </a:rPr>
              <a:t>的防护网罩。</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4.7.2  </a:t>
            </a:r>
            <a:r>
              <a:rPr lang="zh-CN" altLang="en-US" sz="1400" dirty="0" smtClean="0">
                <a:latin typeface="楷体_GB2312" panose="02010609030101010101" pitchFamily="49" charset="-122"/>
                <a:ea typeface="楷体_GB2312" panose="02010609030101010101" pitchFamily="49" charset="-122"/>
              </a:rPr>
              <a:t>屋内配电装置距顶板的距离不宜小于</a:t>
            </a:r>
            <a:r>
              <a:rPr lang="en-US" altLang="zh-CN" sz="1400" dirty="0" smtClean="0">
                <a:latin typeface="楷体_GB2312" panose="02010609030101010101" pitchFamily="49" charset="-122"/>
                <a:ea typeface="楷体_GB2312" panose="02010609030101010101" pitchFamily="49" charset="-122"/>
              </a:rPr>
              <a:t>0.8m</a:t>
            </a:r>
            <a:r>
              <a:rPr lang="zh-CN" altLang="en-US" sz="1400" dirty="0" smtClean="0">
                <a:latin typeface="楷体_GB2312" panose="02010609030101010101" pitchFamily="49" charset="-122"/>
                <a:ea typeface="楷体_GB2312" panose="02010609030101010101" pitchFamily="49" charset="-122"/>
              </a:rPr>
              <a:t>，当有梁时，距梁底不宜小于</a:t>
            </a:r>
            <a:r>
              <a:rPr lang="en-US" altLang="zh-CN" sz="1400" dirty="0" smtClean="0">
                <a:latin typeface="楷体_GB2312" panose="02010609030101010101" pitchFamily="49" charset="-122"/>
                <a:ea typeface="楷体_GB2312" panose="02010609030101010101" pitchFamily="49" charset="-122"/>
              </a:rPr>
              <a:t>0.6m</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4.7.3  </a:t>
            </a:r>
            <a:r>
              <a:rPr lang="zh-CN" altLang="en-US" sz="1400" dirty="0" smtClean="0">
                <a:solidFill>
                  <a:srgbClr val="FF0000"/>
                </a:solidFill>
                <a:latin typeface="楷体_GB2312" panose="02010609030101010101" pitchFamily="49" charset="-122"/>
                <a:ea typeface="楷体_GB2312" panose="02010609030101010101" pitchFamily="49" charset="-122"/>
              </a:rPr>
              <a:t>开关站、变配电所设置在地下层时，应将室内地坪抬高不少于</a:t>
            </a:r>
            <a:r>
              <a:rPr lang="en-US" altLang="zh-CN" sz="1400" dirty="0" smtClean="0">
                <a:solidFill>
                  <a:srgbClr val="FF0000"/>
                </a:solidFill>
                <a:latin typeface="楷体_GB2312" panose="02010609030101010101" pitchFamily="49" charset="-122"/>
                <a:ea typeface="楷体_GB2312" panose="02010609030101010101" pitchFamily="49" charset="-122"/>
              </a:rPr>
              <a:t>0.2m</a:t>
            </a:r>
            <a:r>
              <a:rPr lang="zh-CN" altLang="en-US" sz="1400" dirty="0" smtClean="0">
                <a:solidFill>
                  <a:srgbClr val="FF0000"/>
                </a:solidFill>
                <a:latin typeface="楷体_GB2312" panose="02010609030101010101" pitchFamily="49" charset="-122"/>
                <a:ea typeface="楷体_GB2312" panose="02010609030101010101" pitchFamily="49" charset="-122"/>
              </a:rPr>
              <a:t>并应设置排水及防止倒灌的措施。</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4.7.4  </a:t>
            </a:r>
            <a:r>
              <a:rPr lang="zh-CN" altLang="en-US" sz="1400" dirty="0" smtClean="0">
                <a:latin typeface="楷体_GB2312" panose="02010609030101010101" pitchFamily="49" charset="-122"/>
                <a:ea typeface="楷体_GB2312" panose="02010609030101010101" pitchFamily="49" charset="-122"/>
              </a:rPr>
              <a:t>独立设置的开关站、变配电所或箱式变电站不应设置在地势低洼和可能积水的场所，室内地坪、箱式变电站基础应高于自然地面不少于</a:t>
            </a:r>
            <a:r>
              <a:rPr lang="en-US" altLang="zh-CN" sz="1400" dirty="0" smtClean="0">
                <a:latin typeface="楷体_GB2312" panose="02010609030101010101" pitchFamily="49" charset="-122"/>
                <a:ea typeface="楷体_GB2312" panose="02010609030101010101" pitchFamily="49" charset="-122"/>
              </a:rPr>
              <a:t>0.5m</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4.7.5  </a:t>
            </a:r>
            <a:r>
              <a:rPr lang="zh-CN" altLang="en-US" sz="1400" dirty="0" smtClean="0">
                <a:latin typeface="楷体_GB2312" panose="02010609030101010101" pitchFamily="49" charset="-122"/>
                <a:ea typeface="楷体_GB2312" panose="02010609030101010101" pitchFamily="49" charset="-122"/>
              </a:rPr>
              <a:t>设置在室外的变配电装置和受自动喷水灭火系统影响的室内变配电装置的设备外壳防护等级不应小于</a:t>
            </a:r>
            <a:r>
              <a:rPr lang="en-US" altLang="zh-CN" sz="1400" dirty="0" smtClean="0">
                <a:latin typeface="楷体_GB2312" panose="02010609030101010101" pitchFamily="49" charset="-122"/>
                <a:ea typeface="楷体_GB2312" panose="02010609030101010101" pitchFamily="49" charset="-122"/>
              </a:rPr>
              <a:t>IP54</a:t>
            </a:r>
            <a:r>
              <a:rPr lang="zh-CN" altLang="en-US" sz="1400" dirty="0" smtClean="0">
                <a:latin typeface="楷体_GB2312" panose="02010609030101010101" pitchFamily="49" charset="-122"/>
                <a:ea typeface="楷体_GB2312" panose="02010609030101010101" pitchFamily="49" charset="-122"/>
              </a:rPr>
              <a:t>。</a:t>
            </a:r>
            <a:endParaRPr lang="zh-CN" altLang="en-US" sz="1400" dirty="0">
              <a:latin typeface="楷体_GB2312" panose="02010609030101010101" pitchFamily="49" charset="-122"/>
              <a:ea typeface="楷体_GB2312" panose="02010609030101010101" pitchFamily="49" charset="-122"/>
            </a:endParaRPr>
          </a:p>
        </p:txBody>
      </p:sp>
      <p:sp>
        <p:nvSpPr>
          <p:cNvPr id="2" name="内容占位符 2"/>
          <p:cNvSpPr>
            <a:spLocks noGrp="1"/>
          </p:cNvSpPr>
          <p:nvPr/>
        </p:nvSpPr>
        <p:spPr>
          <a:xfrm>
            <a:off x="458470" y="642620"/>
            <a:ext cx="8227695" cy="20993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4.6.4  </a:t>
            </a:r>
            <a:r>
              <a:rPr lang="zh-CN" altLang="en-US" sz="1400" dirty="0" smtClean="0">
                <a:latin typeface="楷体_GB2312" panose="02010609030101010101" pitchFamily="49" charset="-122"/>
                <a:ea typeface="楷体_GB2312" panose="02010609030101010101" pitchFamily="49" charset="-122"/>
              </a:rPr>
              <a:t>电气监控系统能够接受各智能仪表的输入、输出控制信号，监控电气设备的起停和故障。</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4.6.5  </a:t>
            </a:r>
            <a:r>
              <a:rPr lang="zh-CN" altLang="en-US" sz="1400" dirty="0" smtClean="0">
                <a:latin typeface="楷体_GB2312" panose="02010609030101010101" pitchFamily="49" charset="-122"/>
                <a:ea typeface="楷体_GB2312" panose="02010609030101010101" pitchFamily="49" charset="-122"/>
              </a:rPr>
              <a:t>设置电气监控系统的变配电所内应预留或安装环境监控设备，包括温度、湿度、水位监测设备和通风或降温控制设备，监控信号接入电气监控系统。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4.6.6  </a:t>
            </a:r>
            <a:r>
              <a:rPr lang="zh-CN" altLang="en-US" sz="1400" dirty="0" smtClean="0">
                <a:latin typeface="楷体_GB2312" panose="02010609030101010101" pitchFamily="49" charset="-122"/>
                <a:ea typeface="楷体_GB2312" panose="02010609030101010101" pitchFamily="49" charset="-122"/>
              </a:rPr>
              <a:t>设置电气监控系统的变配电所内高压操作电源和发电机启动电源应设监控装置，并接入电气监控系统。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4.6.7  </a:t>
            </a:r>
            <a:r>
              <a:rPr lang="zh-CN" altLang="en-US" sz="1400" dirty="0" smtClean="0">
                <a:latin typeface="楷体_GB2312" panose="02010609030101010101" pitchFamily="49" charset="-122"/>
                <a:ea typeface="楷体_GB2312" panose="02010609030101010101" pitchFamily="49" charset="-122"/>
              </a:rPr>
              <a:t>高低压配电室、变压器室和发电机房宜安装视频监控设备，并接入电气监控系统。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4.6.8  </a:t>
            </a:r>
            <a:r>
              <a:rPr lang="zh-CN" altLang="en-US" sz="1400" dirty="0" smtClean="0">
                <a:latin typeface="楷体_GB2312" panose="02010609030101010101" pitchFamily="49" charset="-122"/>
                <a:ea typeface="楷体_GB2312" panose="02010609030101010101" pitchFamily="49" charset="-122"/>
              </a:rPr>
              <a:t>小区开闭所和变配电所应预留智能监控设备的安装和接入条件。</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4.6.9  </a:t>
            </a:r>
            <a:r>
              <a:rPr lang="zh-CN" altLang="en-US" sz="1400" dirty="0" smtClean="0">
                <a:latin typeface="楷体_GB2312" panose="02010609030101010101" pitchFamily="49" charset="-122"/>
                <a:ea typeface="楷体_GB2312" panose="02010609030101010101" pitchFamily="49" charset="-122"/>
              </a:rPr>
              <a:t>变配电所电气监控系统宜独立设置，预留接入小区</a:t>
            </a:r>
            <a:r>
              <a:rPr lang="en-US" altLang="zh-CN" sz="1400" dirty="0" smtClean="0">
                <a:latin typeface="楷体_GB2312" panose="02010609030101010101" pitchFamily="49" charset="-122"/>
                <a:ea typeface="楷体_GB2312" panose="02010609030101010101" pitchFamily="49" charset="-122"/>
              </a:rPr>
              <a:t>BA</a:t>
            </a:r>
            <a:r>
              <a:rPr lang="zh-CN" altLang="en-US" sz="1400" dirty="0" smtClean="0">
                <a:latin typeface="楷体_GB2312" panose="02010609030101010101" pitchFamily="49" charset="-122"/>
                <a:ea typeface="楷体_GB2312" panose="02010609030101010101" pitchFamily="49" charset="-122"/>
              </a:rPr>
              <a:t>系统的条件，并设置监管权限。</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858280"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五、低压配电</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911225"/>
            <a:ext cx="8290560" cy="51028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b="1" dirty="0">
                <a:latin typeface="楷体_GB2312" panose="02010609030101010101" pitchFamily="49" charset="-122"/>
                <a:ea typeface="楷体_GB2312" panose="02010609030101010101" pitchFamily="49" charset="-122"/>
              </a:rPr>
              <a:t>5.</a:t>
            </a:r>
            <a:r>
              <a:rPr lang="en-US" altLang="zh-CN" sz="1400" b="1" dirty="0">
                <a:latin typeface="楷体_GB2312" panose="02010609030101010101" pitchFamily="49" charset="-122"/>
                <a:ea typeface="楷体_GB2312" panose="02010609030101010101" pitchFamily="49" charset="-122"/>
              </a:rPr>
              <a:t>1</a:t>
            </a:r>
            <a:r>
              <a:rPr lang="zh-CN" altLang="en-US" sz="1400" b="1" dirty="0">
                <a:latin typeface="楷体_GB2312" panose="02010609030101010101" pitchFamily="49" charset="-122"/>
                <a:ea typeface="楷体_GB2312" panose="02010609030101010101" pitchFamily="49" charset="-122"/>
              </a:rPr>
              <a:t> 一般规定</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5.1.1  </a:t>
            </a:r>
            <a:r>
              <a:rPr lang="zh-CN" altLang="en-US" sz="1400" dirty="0" smtClean="0">
                <a:latin typeface="楷体_GB2312" panose="02010609030101010101" pitchFamily="49" charset="-122"/>
                <a:ea typeface="楷体_GB2312" panose="02010609030101010101" pitchFamily="49" charset="-122"/>
              </a:rPr>
              <a:t>小区的</a:t>
            </a:r>
            <a:r>
              <a:rPr lang="en-US" altLang="zh-CN" sz="1400" dirty="0" smtClean="0">
                <a:latin typeface="楷体_GB2312" panose="02010609030101010101" pitchFamily="49" charset="-122"/>
                <a:ea typeface="楷体_GB2312" panose="02010609030101010101" pitchFamily="49" charset="-122"/>
              </a:rPr>
              <a:t>0.4kV/0.23kV</a:t>
            </a:r>
            <a:r>
              <a:rPr lang="zh-CN" altLang="en-US" sz="1400" dirty="0" smtClean="0">
                <a:latin typeface="楷体_GB2312" panose="02010609030101010101" pitchFamily="49" charset="-122"/>
                <a:ea typeface="楷体_GB2312" panose="02010609030101010101" pitchFamily="49" charset="-122"/>
              </a:rPr>
              <a:t>配电系统可采用放射式、树干式、链式或相结合的供电方式。较大容量的集中负荷，应采用放射式配电。路灯及景观灯等室外照明灯具的电源，宜分别由专用回路供电。</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5.1.2  </a:t>
            </a:r>
            <a:r>
              <a:rPr lang="zh-CN" altLang="en-US" sz="1400" b="1" dirty="0" smtClean="0">
                <a:solidFill>
                  <a:srgbClr val="FF0000"/>
                </a:solidFill>
                <a:latin typeface="楷体_GB2312" panose="02010609030101010101" pitchFamily="49" charset="-122"/>
                <a:ea typeface="楷体_GB2312" panose="02010609030101010101" pitchFamily="49" charset="-122"/>
              </a:rPr>
              <a:t>配电系统应满足安全、可靠、计量、维修、管理的要求。住宅、动力、消防及公共设施的配电在本栋建筑内应分别自成系统</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5.1.3  </a:t>
            </a:r>
            <a:r>
              <a:rPr lang="zh-CN" altLang="en-US" sz="1400" dirty="0" smtClean="0">
                <a:latin typeface="楷体_GB2312" panose="02010609030101010101" pitchFamily="49" charset="-122"/>
                <a:ea typeface="楷体_GB2312" panose="02010609030101010101" pitchFamily="49" charset="-122"/>
              </a:rPr>
              <a:t>低压配电柜或单元总配电箱应根据发展的可能留有适当的备用回路或备用空间。</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5.1.4  </a:t>
            </a:r>
            <a:r>
              <a:rPr lang="zh-CN" altLang="en-US" sz="1400" dirty="0" smtClean="0">
                <a:latin typeface="楷体_GB2312" panose="02010609030101010101" pitchFamily="49" charset="-122"/>
                <a:ea typeface="楷体_GB2312" panose="02010609030101010101" pitchFamily="49" charset="-122"/>
              </a:rPr>
              <a:t>建筑物电源进线处应设置能同时断开相线和中性线的隔离电器或具有隔离作用的保护电器。</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5.1.5  </a:t>
            </a:r>
            <a:r>
              <a:rPr lang="zh-CN" altLang="en-US" sz="1400" dirty="0" smtClean="0">
                <a:latin typeface="楷体_GB2312" panose="02010609030101010101" pitchFamily="49" charset="-122"/>
                <a:ea typeface="楷体_GB2312" panose="02010609030101010101" pitchFamily="49" charset="-122"/>
              </a:rPr>
              <a:t>电源总进线的剩余电流动作保护的报警信号应在低压配电柜或单元总配电箱上显示，并宜将报警信号送至小区有人值守的消防控制室、安保值班室。</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5.1.6  </a:t>
            </a:r>
            <a:r>
              <a:rPr lang="zh-CN" altLang="en-US" sz="1400" dirty="0" smtClean="0">
                <a:solidFill>
                  <a:srgbClr val="FF0000"/>
                </a:solidFill>
                <a:latin typeface="楷体_GB2312" panose="02010609030101010101" pitchFamily="49" charset="-122"/>
                <a:ea typeface="楷体_GB2312" panose="02010609030101010101" pitchFamily="49" charset="-122"/>
              </a:rPr>
              <a:t>每户住宅应设置户配电箱，其电源总开关应采用同时断开相线和中性线的开关电器。</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5.1.7  </a:t>
            </a:r>
            <a:r>
              <a:rPr lang="zh-CN" altLang="en-US" sz="1400" b="1" dirty="0" smtClean="0">
                <a:solidFill>
                  <a:srgbClr val="FF0000"/>
                </a:solidFill>
                <a:latin typeface="楷体_GB2312" panose="02010609030101010101" pitchFamily="49" charset="-122"/>
                <a:ea typeface="楷体_GB2312" panose="02010609030101010101" pitchFamily="49" charset="-122"/>
              </a:rPr>
              <a:t>小区公共设施用电应设单独配电箱，并设计量表。</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5.1.8  </a:t>
            </a:r>
            <a:r>
              <a:rPr lang="zh-CN" altLang="en-US" sz="1400" b="1" dirty="0" smtClean="0">
                <a:solidFill>
                  <a:srgbClr val="FF0000"/>
                </a:solidFill>
                <a:latin typeface="楷体_GB2312" panose="02010609030101010101" pitchFamily="49" charset="-122"/>
                <a:ea typeface="楷体_GB2312" panose="02010609030101010101" pitchFamily="49" charset="-122"/>
              </a:rPr>
              <a:t>小区公共设施用电的变配电装置和发电机应设独立设备房，不应与居民用电共用变配电所，并有独立的进出通道。设备房的照明、插座等用电应由设备房内配电柜供电。</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5.1.9  </a:t>
            </a:r>
            <a:r>
              <a:rPr lang="zh-CN" altLang="en-US" sz="1400" dirty="0" smtClean="0">
                <a:solidFill>
                  <a:srgbClr val="FF0000"/>
                </a:solidFill>
                <a:latin typeface="楷体_GB2312" panose="02010609030101010101" pitchFamily="49" charset="-122"/>
                <a:ea typeface="楷体_GB2312" panose="02010609030101010101" pitchFamily="49" charset="-122"/>
              </a:rPr>
              <a:t>小区公共设施低压电源接入住宅变配电系统时，应设计量总表，配电线路采用的上下级保护电器，其动作应具有选择性，上下级之间应能协调配合。</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5.1.10  </a:t>
            </a:r>
            <a:r>
              <a:rPr lang="zh-CN" altLang="en-US" sz="1400" dirty="0" smtClean="0">
                <a:solidFill>
                  <a:srgbClr val="FF0000"/>
                </a:solidFill>
                <a:latin typeface="楷体_GB2312" panose="02010609030101010101" pitchFamily="49" charset="-122"/>
                <a:ea typeface="楷体_GB2312" panose="02010609030101010101" pitchFamily="49" charset="-122"/>
              </a:rPr>
              <a:t>有商业的住宅楼，商业设施应单独装设电度表。</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5.1.11  </a:t>
            </a:r>
            <a:r>
              <a:rPr lang="zh-CN" altLang="en-US" sz="1400" dirty="0" smtClean="0">
                <a:latin typeface="楷体_GB2312" panose="02010609030101010101" pitchFamily="49" charset="-122"/>
                <a:ea typeface="楷体_GB2312" panose="02010609030101010101" pitchFamily="49" charset="-122"/>
              </a:rPr>
              <a:t>变配电系统应满足消防、安防和电源转换的要求。</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858280"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五、低压配电</a:t>
            </a:r>
            <a:endParaRPr lang="fr-FR" sz="2000" dirty="0">
              <a:latin typeface="楷体_GB2312" panose="02010609030101010101" pitchFamily="49" charset="-122"/>
              <a:ea typeface="楷体_GB2312" panose="02010609030101010101" pitchFamily="49" charset="-122"/>
            </a:endParaRPr>
          </a:p>
        </p:txBody>
      </p:sp>
      <p:pic>
        <p:nvPicPr>
          <p:cNvPr id="9" name="图片 8" descr="3(CCIS827TZBMM8F$S6A]]E"/>
          <p:cNvPicPr>
            <a:picLocks noChangeAspect="1"/>
          </p:cNvPicPr>
          <p:nvPr/>
        </p:nvPicPr>
        <p:blipFill>
          <a:blip r:embed="rId1"/>
          <a:stretch>
            <a:fillRect/>
          </a:stretch>
        </p:blipFill>
        <p:spPr>
          <a:xfrm>
            <a:off x="-82550" y="1058545"/>
            <a:ext cx="9261475" cy="518668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五、低压配电</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642919"/>
            <a:ext cx="8227695" cy="4786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b="1" dirty="0" smtClean="0">
                <a:latin typeface="楷体_GB2312" panose="02010609030101010101" pitchFamily="49" charset="-122"/>
                <a:ea typeface="楷体_GB2312" panose="02010609030101010101" pitchFamily="49" charset="-122"/>
              </a:rPr>
              <a:t>5.</a:t>
            </a:r>
            <a:r>
              <a:rPr lang="en-US" altLang="zh-CN" sz="1400" b="1" dirty="0" smtClean="0">
                <a:latin typeface="楷体_GB2312" panose="02010609030101010101" pitchFamily="49" charset="-122"/>
                <a:ea typeface="楷体_GB2312" panose="02010609030101010101" pitchFamily="49" charset="-122"/>
              </a:rPr>
              <a:t>2</a:t>
            </a:r>
            <a:r>
              <a:rPr lang="zh-CN" altLang="en-US" sz="1400" b="1" dirty="0" smtClean="0">
                <a:latin typeface="楷体_GB2312" panose="02010609030101010101" pitchFamily="49" charset="-122"/>
                <a:ea typeface="楷体_GB2312" panose="02010609030101010101" pitchFamily="49" charset="-122"/>
              </a:rPr>
              <a:t> 低压配电系统</a:t>
            </a:r>
            <a:endParaRPr lang="zh-CN" altLang="en-US" sz="1400" b="1"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5.2.1  </a:t>
            </a:r>
            <a:r>
              <a:rPr lang="zh-CN" altLang="en-US" sz="1400" dirty="0" smtClean="0">
                <a:latin typeface="楷体_GB2312" panose="02010609030101010101" pitchFamily="49" charset="-122"/>
                <a:ea typeface="楷体_GB2312" panose="02010609030101010101" pitchFamily="49" charset="-122"/>
              </a:rPr>
              <a:t>多层住宅配电系统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多层住宅低压供电宜以住宅楼（或单元楼、区段）为供电单元，进线电缆截面不宜大于</a:t>
            </a:r>
            <a:r>
              <a:rPr lang="en-US" altLang="zh-CN" sz="1400" dirty="0" smtClean="0">
                <a:latin typeface="楷体_GB2312" panose="02010609030101010101" pitchFamily="49" charset="-122"/>
                <a:ea typeface="楷体_GB2312" panose="02010609030101010101" pitchFamily="49" charset="-122"/>
              </a:rPr>
              <a:t>240mm²</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多层住宅配电系统可采用树干式或放射式供电，单元总配电箱宜安装在室内。</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多层住宅的垂直干线宜采用三相供电，其配电系统宜按下列原则设计：</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采用树干式或分区树干式配电系统时，由各层配电小间或层配电箱向住户分配电箱供电；</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采用放射式配电系统时，由总配电小间或楼层配电箱向各住户分配电箱配电。</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垂直干线采用树干式供电时，楼层配电箱进线开关应选用带保护功能的开关电器；采用放射式供电时，楼层配电箱进线可采用隔离电器。</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  </a:t>
            </a:r>
            <a:r>
              <a:rPr lang="zh-CN" altLang="en-US" sz="1400" dirty="0" smtClean="0">
                <a:solidFill>
                  <a:srgbClr val="FF0000"/>
                </a:solidFill>
                <a:latin typeface="楷体_GB2312" panose="02010609030101010101" pitchFamily="49" charset="-122"/>
                <a:ea typeface="楷体_GB2312" panose="02010609030101010101" pitchFamily="49" charset="-122"/>
              </a:rPr>
              <a:t>四层及以下的独栋住宅，可采用放射式供电，当建筑物较多时，可按组团设置总配电箱，放射式供电</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5.2.2  </a:t>
            </a:r>
            <a:r>
              <a:rPr lang="zh-CN" altLang="en-US" sz="1400" dirty="0" smtClean="0">
                <a:latin typeface="楷体_GB2312" panose="02010609030101010101" pitchFamily="49" charset="-122"/>
                <a:ea typeface="楷体_GB2312" panose="02010609030101010101" pitchFamily="49" charset="-122"/>
              </a:rPr>
              <a:t>高层住宅配电系统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高层住宅低压供电宜以住宅楼（或单元楼、区段）为供电单元，进线电缆截面不宜大于</a:t>
            </a:r>
            <a:r>
              <a:rPr lang="en-US" altLang="zh-CN" sz="1400" dirty="0" smtClean="0">
                <a:latin typeface="楷体_GB2312" panose="02010609030101010101" pitchFamily="49" charset="-122"/>
                <a:ea typeface="楷体_GB2312" panose="02010609030101010101" pitchFamily="49" charset="-122"/>
              </a:rPr>
              <a:t>240mm²</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高层住宅配电系统可采用树干式或分区树干式供电，单元总配电箱可设在一层或地下室。当电源由室外埋地引入时，单元总配电箱至室外宜预留不少于</a:t>
            </a:r>
            <a:r>
              <a:rPr lang="en-US" altLang="zh-CN" sz="1400" dirty="0" smtClean="0">
                <a:latin typeface="楷体_GB2312" panose="02010609030101010101" pitchFamily="49" charset="-122"/>
                <a:ea typeface="楷体_GB2312" panose="02010609030101010101" pitchFamily="49" charset="-122"/>
              </a:rPr>
              <a:t>1</a:t>
            </a:r>
            <a:r>
              <a:rPr lang="zh-CN" altLang="en-US" sz="1400" dirty="0" smtClean="0">
                <a:latin typeface="楷体_GB2312" panose="02010609030101010101" pitchFamily="49" charset="-122"/>
                <a:ea typeface="楷体_GB2312" panose="02010609030101010101" pitchFamily="49" charset="-122"/>
              </a:rPr>
              <a:t>根等管径的备用管。</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高层住宅的垂直干线，应采用三相供电系统。</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垂直干线采用树干式或分区树干式供电时，楼层配电箱进线开关应选用带保护功能的开关电器，采用放射式供电时，楼层配电箱进线可采用隔离电器。</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5.2.3  </a:t>
            </a:r>
            <a:r>
              <a:rPr lang="zh-CN" altLang="en-US" sz="1400" dirty="0" smtClean="0">
                <a:latin typeface="楷体_GB2312" panose="02010609030101010101" pitchFamily="49" charset="-122"/>
                <a:ea typeface="楷体_GB2312" panose="02010609030101010101" pitchFamily="49" charset="-122"/>
              </a:rPr>
              <a:t>电气竖井公共用电电缆宜与其他电缆分开敷设，满足检修维护空间。</a:t>
            </a:r>
            <a:endParaRPr lang="zh-CN" altLang="en-US" sz="1400" dirty="0" smtClean="0">
              <a:latin typeface="楷体_GB2312" panose="02010609030101010101" pitchFamily="49" charset="-122"/>
              <a:ea typeface="楷体_GB2312" panose="02010609030101010101" pitchFamily="49" charset="-122"/>
            </a:endParaRPr>
          </a:p>
        </p:txBody>
      </p:sp>
      <p:sp>
        <p:nvSpPr>
          <p:cNvPr id="8" name="矩形 7"/>
          <p:cNvSpPr/>
          <p:nvPr/>
        </p:nvSpPr>
        <p:spPr>
          <a:xfrm>
            <a:off x="428596" y="5380672"/>
            <a:ext cx="8143932" cy="954107"/>
          </a:xfrm>
          <a:prstGeom prst="rect">
            <a:avLst/>
          </a:prstGeom>
        </p:spPr>
        <p:txBody>
          <a:bodyPr wrap="square">
            <a:spAutoFit/>
          </a:bodyPr>
          <a:lstStyle/>
          <a:p>
            <a:r>
              <a:rPr lang="zh-CN" altLang="en-US" sz="1400" b="1" dirty="0" smtClean="0">
                <a:latin typeface="楷体_GB2312" panose="02010609030101010101" pitchFamily="49" charset="-122"/>
                <a:ea typeface="楷体_GB2312" panose="02010609030101010101" pitchFamily="49" charset="-122"/>
              </a:rPr>
              <a:t>5.</a:t>
            </a:r>
            <a:r>
              <a:rPr lang="en-US" altLang="zh-CN" sz="1400" b="1" dirty="0" smtClean="0">
                <a:latin typeface="楷体_GB2312" panose="02010609030101010101" pitchFamily="49" charset="-122"/>
                <a:ea typeface="楷体_GB2312" panose="02010609030101010101" pitchFamily="49" charset="-122"/>
              </a:rPr>
              <a:t>3</a:t>
            </a:r>
            <a:r>
              <a:rPr lang="zh-CN" altLang="en-US" sz="1400" b="1" dirty="0" smtClean="0">
                <a:latin typeface="楷体_GB2312" panose="02010609030101010101" pitchFamily="49" charset="-122"/>
                <a:ea typeface="楷体_GB2312" panose="02010609030101010101" pitchFamily="49" charset="-122"/>
              </a:rPr>
              <a:t> 低压导体的选择</a:t>
            </a:r>
            <a:endParaRPr lang="zh-CN" altLang="en-US" sz="1400" b="1" dirty="0" smtClean="0">
              <a:latin typeface="楷体_GB2312" panose="02010609030101010101" pitchFamily="49" charset="-122"/>
              <a:ea typeface="楷体_GB2312" panose="02010609030101010101" pitchFamily="49" charset="-122"/>
            </a:endParaRPr>
          </a:p>
          <a:p>
            <a:r>
              <a:rPr lang="en-US" altLang="zh-CN" sz="1400" dirty="0" smtClean="0">
                <a:latin typeface="楷体_GB2312" panose="02010609030101010101" pitchFamily="49" charset="-122"/>
                <a:ea typeface="楷体_GB2312" panose="02010609030101010101" pitchFamily="49" charset="-122"/>
              </a:rPr>
              <a:t>5.3.1  </a:t>
            </a:r>
            <a:r>
              <a:rPr lang="zh-CN" altLang="en-US" sz="1400" dirty="0" smtClean="0">
                <a:latin typeface="楷体_GB2312" panose="02010609030101010101" pitchFamily="49" charset="-122"/>
                <a:ea typeface="楷体_GB2312" panose="02010609030101010101" pitchFamily="49" charset="-122"/>
              </a:rPr>
              <a:t>低压导体材料选择：</a:t>
            </a:r>
            <a:endParaRPr lang="zh-CN" altLang="en-US" sz="1400" dirty="0" smtClean="0">
              <a:latin typeface="楷体_GB2312" panose="02010609030101010101" pitchFamily="49" charset="-122"/>
              <a:ea typeface="楷体_GB2312" panose="02010609030101010101" pitchFamily="49" charset="-122"/>
            </a:endParaRPr>
          </a:p>
          <a:p>
            <a:r>
              <a:rPr lang="zh-CN" altLang="en-US" sz="1400" dirty="0" smtClean="0">
                <a:latin typeface="楷体_GB2312" panose="02010609030101010101" pitchFamily="49" charset="-122"/>
                <a:ea typeface="楷体_GB2312" panose="02010609030101010101" pitchFamily="49" charset="-122"/>
              </a:rPr>
              <a:t>室外配电干线宜选用铜芯、铜包铝或铝合金电缆等；室内配电干线可选用铜芯、铜包铝或铝合金电缆、密集母线、预制分支电缆等。</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2272"/>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五、低压配电</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83540" y="624205"/>
            <a:ext cx="8227695" cy="36106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5.3.2  </a:t>
            </a:r>
            <a:r>
              <a:rPr lang="zh-CN" altLang="en-US" sz="1400" dirty="0" smtClean="0">
                <a:latin typeface="楷体_GB2312" panose="02010609030101010101" pitchFamily="49" charset="-122"/>
                <a:ea typeface="楷体_GB2312" panose="02010609030101010101" pitchFamily="49" charset="-122"/>
              </a:rPr>
              <a:t>低压导体绝缘水平选择：</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配电干线的电缆、密集母线绝缘水平不小于</a:t>
            </a:r>
            <a:r>
              <a:rPr lang="en-US" altLang="zh-CN" sz="1400" dirty="0" smtClean="0">
                <a:latin typeface="楷体_GB2312" panose="02010609030101010101" pitchFamily="49" charset="-122"/>
                <a:ea typeface="楷体_GB2312" panose="02010609030101010101" pitchFamily="49" charset="-122"/>
              </a:rPr>
              <a:t>1kV</a:t>
            </a:r>
            <a:r>
              <a:rPr lang="zh-CN" altLang="en-US" sz="1400" dirty="0" smtClean="0">
                <a:latin typeface="楷体_GB2312" panose="02010609030101010101" pitchFamily="49" charset="-122"/>
                <a:ea typeface="楷体_GB2312" panose="02010609030101010101" pitchFamily="49" charset="-122"/>
              </a:rPr>
              <a:t>，导线绝缘水平不小于</a:t>
            </a:r>
            <a:r>
              <a:rPr lang="en-US" altLang="zh-CN" sz="1400" dirty="0" smtClean="0">
                <a:latin typeface="楷体_GB2312" panose="02010609030101010101" pitchFamily="49" charset="-122"/>
                <a:ea typeface="楷体_GB2312" panose="02010609030101010101" pitchFamily="49" charset="-122"/>
              </a:rPr>
              <a:t>0.5kV</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5.3.3  </a:t>
            </a:r>
            <a:r>
              <a:rPr lang="zh-CN" altLang="en-US" sz="1400" dirty="0" smtClean="0">
                <a:latin typeface="楷体_GB2312" panose="02010609030101010101" pitchFamily="49" charset="-122"/>
                <a:ea typeface="楷体_GB2312" panose="02010609030101010101" pitchFamily="49" charset="-122"/>
              </a:rPr>
              <a:t>导体截面的选择，应符合下列要求：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按敷设方式、环境条件确定的导体截面，其导体载流量不应小于预期负荷的最大计算电流和按保护条件所确定的电流。</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线路电压损失不应超过允许值。</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导体应满足动稳定与热稳定的要求。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应根据敷设处的环境温度进行校正，当沿敷设路径各部分的散热条件各不相同时，电缆载流</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量应按最不利的部分选取。</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  </a:t>
            </a:r>
            <a:r>
              <a:rPr lang="zh-CN" altLang="en-US" sz="1400" dirty="0" smtClean="0">
                <a:latin typeface="楷体_GB2312" panose="02010609030101010101" pitchFamily="49" charset="-122"/>
                <a:ea typeface="楷体_GB2312" panose="02010609030101010101" pitchFamily="49" charset="-122"/>
              </a:rPr>
              <a:t>导体最小截面应满足机械强度的要求，配电线路每一相导体截面应不小于表</a:t>
            </a:r>
            <a:r>
              <a:rPr lang="en-US" altLang="zh-CN" sz="1400" dirty="0" smtClean="0">
                <a:latin typeface="楷体_GB2312" panose="02010609030101010101" pitchFamily="49" charset="-122"/>
                <a:ea typeface="楷体_GB2312" panose="02010609030101010101" pitchFamily="49" charset="-122"/>
              </a:rPr>
              <a:t>5.3.3</a:t>
            </a:r>
            <a:r>
              <a:rPr lang="zh-CN" altLang="en-US" sz="1400" dirty="0" smtClean="0">
                <a:latin typeface="楷体_GB2312" panose="02010609030101010101" pitchFamily="49" charset="-122"/>
                <a:ea typeface="楷体_GB2312" panose="02010609030101010101" pitchFamily="49" charset="-122"/>
              </a:rPr>
              <a:t>的规定。</a:t>
            </a:r>
            <a:endParaRPr lang="zh-CN" altLang="en-US"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sp>
        <p:nvSpPr>
          <p:cNvPr id="7" name="内容占位符 2"/>
          <p:cNvSpPr>
            <a:spLocks noGrp="1"/>
          </p:cNvSpPr>
          <p:nvPr/>
        </p:nvSpPr>
        <p:spPr>
          <a:xfrm>
            <a:off x="299085" y="5643578"/>
            <a:ext cx="8227695" cy="673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5.3.4  </a:t>
            </a:r>
            <a:r>
              <a:rPr lang="zh-CN" altLang="en-US" sz="1400" dirty="0" smtClean="0">
                <a:solidFill>
                  <a:srgbClr val="FF0000"/>
                </a:solidFill>
                <a:latin typeface="楷体_GB2312" panose="02010609030101010101" pitchFamily="49" charset="-122"/>
                <a:ea typeface="楷体_GB2312" panose="02010609030101010101" pitchFamily="49" charset="-122"/>
              </a:rPr>
              <a:t>建筑面积小于或等于</a:t>
            </a:r>
            <a:r>
              <a:rPr lang="en-US" altLang="zh-CN" sz="1400" dirty="0" smtClean="0">
                <a:solidFill>
                  <a:srgbClr val="FF0000"/>
                </a:solidFill>
                <a:latin typeface="楷体_GB2312" panose="02010609030101010101" pitchFamily="49" charset="-122"/>
                <a:ea typeface="楷体_GB2312" panose="02010609030101010101" pitchFamily="49" charset="-122"/>
              </a:rPr>
              <a:t>60m2</a:t>
            </a:r>
            <a:r>
              <a:rPr lang="zh-CN" altLang="en-US" sz="1400" dirty="0" smtClean="0">
                <a:solidFill>
                  <a:srgbClr val="FF0000"/>
                </a:solidFill>
                <a:latin typeface="楷体_GB2312" panose="02010609030101010101" pitchFamily="49" charset="-122"/>
                <a:ea typeface="楷体_GB2312" panose="02010609030101010101" pitchFamily="49" charset="-122"/>
              </a:rPr>
              <a:t>且为一居室的住户，进户线不应小于</a:t>
            </a:r>
            <a:r>
              <a:rPr lang="en-US" altLang="zh-CN" sz="1400" dirty="0" smtClean="0">
                <a:solidFill>
                  <a:srgbClr val="FF0000"/>
                </a:solidFill>
                <a:latin typeface="楷体_GB2312" panose="02010609030101010101" pitchFamily="49" charset="-122"/>
                <a:ea typeface="楷体_GB2312" panose="02010609030101010101" pitchFamily="49" charset="-122"/>
              </a:rPr>
              <a:t>6mm2</a:t>
            </a:r>
            <a:r>
              <a:rPr lang="zh-CN" altLang="en-US" sz="1400" dirty="0" smtClean="0">
                <a:solidFill>
                  <a:srgbClr val="FF0000"/>
                </a:solidFill>
                <a:latin typeface="楷体_GB2312" panose="02010609030101010101" pitchFamily="49" charset="-122"/>
                <a:ea typeface="楷体_GB2312" panose="02010609030101010101" pitchFamily="49" charset="-122"/>
              </a:rPr>
              <a:t>，照明回路支线不应小于</a:t>
            </a:r>
            <a:r>
              <a:rPr lang="en-US" altLang="zh-CN" sz="1400" dirty="0" smtClean="0">
                <a:solidFill>
                  <a:srgbClr val="FF0000"/>
                </a:solidFill>
                <a:latin typeface="楷体_GB2312" panose="02010609030101010101" pitchFamily="49" charset="-122"/>
                <a:ea typeface="楷体_GB2312" panose="02010609030101010101" pitchFamily="49" charset="-122"/>
              </a:rPr>
              <a:t>1.5mm2</a:t>
            </a:r>
            <a:r>
              <a:rPr lang="zh-CN" altLang="en-US" sz="1400" dirty="0" smtClean="0">
                <a:solidFill>
                  <a:srgbClr val="FF0000"/>
                </a:solidFill>
                <a:latin typeface="楷体_GB2312" panose="02010609030101010101" pitchFamily="49" charset="-122"/>
                <a:ea typeface="楷体_GB2312" panose="02010609030101010101" pitchFamily="49" charset="-122"/>
              </a:rPr>
              <a:t>，插座回路支线不应小于</a:t>
            </a:r>
            <a:r>
              <a:rPr lang="en-US" altLang="zh-CN" sz="1400" dirty="0" smtClean="0">
                <a:solidFill>
                  <a:srgbClr val="FF0000"/>
                </a:solidFill>
                <a:latin typeface="楷体_GB2312" panose="02010609030101010101" pitchFamily="49" charset="-122"/>
                <a:ea typeface="楷体_GB2312" panose="02010609030101010101" pitchFamily="49" charset="-122"/>
              </a:rPr>
              <a:t>2.5mm2</a:t>
            </a:r>
            <a:r>
              <a:rPr lang="zh-CN" altLang="en-US" sz="1400" dirty="0" smtClean="0">
                <a:solidFill>
                  <a:srgbClr val="FF0000"/>
                </a:solidFill>
                <a:latin typeface="楷体_GB2312" panose="02010609030101010101" pitchFamily="49" charset="-122"/>
                <a:ea typeface="楷体_GB2312" panose="02010609030101010101" pitchFamily="49" charset="-122"/>
              </a:rPr>
              <a:t>。建筑面积大于</a:t>
            </a:r>
            <a:r>
              <a:rPr lang="en-US" altLang="zh-CN" sz="1400" dirty="0" smtClean="0">
                <a:solidFill>
                  <a:srgbClr val="FF0000"/>
                </a:solidFill>
                <a:latin typeface="楷体_GB2312" panose="02010609030101010101" pitchFamily="49" charset="-122"/>
                <a:ea typeface="楷体_GB2312" panose="02010609030101010101" pitchFamily="49" charset="-122"/>
              </a:rPr>
              <a:t>60m2</a:t>
            </a:r>
            <a:r>
              <a:rPr lang="zh-CN" altLang="en-US" sz="1400" dirty="0" smtClean="0">
                <a:solidFill>
                  <a:srgbClr val="FF0000"/>
                </a:solidFill>
                <a:latin typeface="楷体_GB2312" panose="02010609030101010101" pitchFamily="49" charset="-122"/>
                <a:ea typeface="楷体_GB2312" panose="02010609030101010101" pitchFamily="49" charset="-122"/>
              </a:rPr>
              <a:t>的住户，进户线不应小于</a:t>
            </a:r>
            <a:r>
              <a:rPr lang="en-US" altLang="zh-CN" sz="1400" dirty="0" smtClean="0">
                <a:solidFill>
                  <a:srgbClr val="FF0000"/>
                </a:solidFill>
                <a:latin typeface="楷体_GB2312" panose="02010609030101010101" pitchFamily="49" charset="-122"/>
                <a:ea typeface="楷体_GB2312" panose="02010609030101010101" pitchFamily="49" charset="-122"/>
              </a:rPr>
              <a:t>10mm2</a:t>
            </a:r>
            <a:r>
              <a:rPr lang="zh-CN" altLang="en-US" sz="1400" dirty="0" smtClean="0">
                <a:solidFill>
                  <a:srgbClr val="FF0000"/>
                </a:solidFill>
                <a:latin typeface="楷体_GB2312" panose="02010609030101010101" pitchFamily="49" charset="-122"/>
                <a:ea typeface="楷体_GB2312" panose="02010609030101010101" pitchFamily="49" charset="-122"/>
              </a:rPr>
              <a:t>，照明和插座回路支线不应小于</a:t>
            </a:r>
            <a:r>
              <a:rPr lang="en-US" altLang="zh-CN" sz="1400" dirty="0" smtClean="0">
                <a:solidFill>
                  <a:srgbClr val="FF0000"/>
                </a:solidFill>
                <a:latin typeface="楷体_GB2312" panose="02010609030101010101" pitchFamily="49" charset="-122"/>
                <a:ea typeface="楷体_GB2312" panose="02010609030101010101" pitchFamily="49" charset="-122"/>
              </a:rPr>
              <a:t>2.5mm2</a:t>
            </a:r>
            <a:r>
              <a:rPr lang="zh-CN" altLang="en-US" sz="1400" dirty="0" smtClean="0">
                <a:solidFill>
                  <a:srgbClr val="FF0000"/>
                </a:solidFill>
                <a:latin typeface="楷体_GB2312" panose="02010609030101010101" pitchFamily="49" charset="-122"/>
                <a:ea typeface="楷体_GB2312" panose="02010609030101010101" pitchFamily="49" charset="-122"/>
              </a:rPr>
              <a:t>。</a:t>
            </a:r>
            <a:endParaRPr lang="zh-CN" altLang="en-US" sz="1400" dirty="0" smtClean="0">
              <a:solidFill>
                <a:srgbClr val="FF0000"/>
              </a:solidFill>
              <a:latin typeface="楷体_GB2312" panose="02010609030101010101" pitchFamily="49" charset="-122"/>
              <a:ea typeface="楷体_GB2312" panose="02010609030101010101" pitchFamily="49" charset="-122"/>
            </a:endParaRPr>
          </a:p>
        </p:txBody>
      </p:sp>
      <p:graphicFrame>
        <p:nvGraphicFramePr>
          <p:cNvPr id="9" name="表格 8"/>
          <p:cNvGraphicFramePr>
            <a:graphicFrameLocks noGrp="1"/>
          </p:cNvGraphicFramePr>
          <p:nvPr>
            <p:custDataLst>
              <p:tags r:id="rId1"/>
            </p:custDataLst>
          </p:nvPr>
        </p:nvGraphicFramePr>
        <p:xfrm>
          <a:off x="777875" y="3246120"/>
          <a:ext cx="6064885" cy="2311400"/>
        </p:xfrm>
        <a:graphic>
          <a:graphicData uri="http://schemas.openxmlformats.org/drawingml/2006/table">
            <a:tbl>
              <a:tblPr/>
              <a:tblGrid>
                <a:gridCol w="2397125"/>
                <a:gridCol w="1833880"/>
                <a:gridCol w="987425"/>
                <a:gridCol w="846455"/>
              </a:tblGrid>
              <a:tr h="330200">
                <a:tc rowSpan="2">
                  <a:txBody>
                    <a:bodyPr/>
                    <a:lstStyle/>
                    <a:p>
                      <a:pPr algn="ctr">
                        <a:lnSpc>
                          <a:spcPts val="2600"/>
                        </a:lnSpc>
                        <a:spcAft>
                          <a:spcPts val="0"/>
                        </a:spcAft>
                      </a:pPr>
                      <a:r>
                        <a:rPr lang="zh-CN" sz="1050" kern="100" dirty="0">
                          <a:latin typeface="Times New Roman" panose="02020603050405020304"/>
                          <a:ea typeface="宋体" panose="02010600030101010101" pitchFamily="2" charset="-122"/>
                          <a:cs typeface="Times New Roman" panose="02020603050405020304"/>
                        </a:rPr>
                        <a:t>布线系统形式</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400050" algn="just">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线路用途</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导体最小截面（</a:t>
                      </a:r>
                      <a:r>
                        <a:rPr lang="en-US" sz="1050" kern="100">
                          <a:latin typeface="Times New Roman" panose="02020603050405020304"/>
                          <a:ea typeface="宋体" panose="02010600030101010101" pitchFamily="2" charset="-122"/>
                          <a:cs typeface="Times New Roman" panose="02020603050405020304"/>
                        </a:rPr>
                        <a:t>mm</a:t>
                      </a:r>
                      <a:r>
                        <a:rPr lang="en-US" sz="1050" kern="100" baseline="30000">
                          <a:latin typeface="Times New Roman" panose="02020603050405020304"/>
                          <a:ea typeface="宋体" panose="02010600030101010101" pitchFamily="2" charset="-122"/>
                          <a:cs typeface="Times New Roman" panose="02020603050405020304"/>
                        </a:rPr>
                        <a:t>2</a:t>
                      </a:r>
                      <a:r>
                        <a:rPr lang="zh-CN" sz="1050" kern="100">
                          <a:latin typeface="Times New Roman" panose="02020603050405020304"/>
                          <a:ea typeface="宋体" panose="02010600030101010101" pitchFamily="2" charset="-122"/>
                          <a:cs typeface="Times New Roman" panose="02020603050405020304"/>
                        </a:rPr>
                        <a:t>）</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30200">
                <a:tc vMerge="1">
                  <a:tcPr/>
                </a:tc>
                <a:tc vMerge="1">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铜线</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铝合金线</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rowSpan="2">
                  <a:txBody>
                    <a:bodyPr/>
                    <a:lstStyle/>
                    <a:p>
                      <a:pPr algn="ctr">
                        <a:lnSpc>
                          <a:spcPts val="2600"/>
                        </a:lnSpc>
                        <a:spcAft>
                          <a:spcPts val="0"/>
                        </a:spcAft>
                      </a:pPr>
                      <a:r>
                        <a:rPr lang="zh-CN" sz="1050" kern="100" dirty="0">
                          <a:latin typeface="Times New Roman" panose="02020603050405020304"/>
                          <a:ea typeface="宋体" panose="02010600030101010101" pitchFamily="2" charset="-122"/>
                          <a:cs typeface="Times New Roman" panose="02020603050405020304"/>
                        </a:rPr>
                        <a:t>固定敷设的电缆和绝缘线</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电力和照明线路</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1.5</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2.5</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vMerge="1">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信号和控制线路</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0.5</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rowSpan="2">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固定敷设的裸导体</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电力（供电）线路</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10</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16</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vMerge="1">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信号和控制线路</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4</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用绝缘电线和电缆的柔性连接</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zh-CN" sz="1050" kern="100">
                          <a:latin typeface="Times New Roman" panose="02020603050405020304"/>
                          <a:ea typeface="宋体" panose="02010600030101010101" pitchFamily="2" charset="-122"/>
                          <a:cs typeface="Times New Roman" panose="02020603050405020304"/>
                        </a:rPr>
                        <a:t>任何用途</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a:latin typeface="Times New Roman" panose="02020603050405020304"/>
                          <a:ea typeface="宋体" panose="02010600030101010101" pitchFamily="2" charset="-122"/>
                          <a:cs typeface="Times New Roman" panose="02020603050405020304"/>
                        </a:rPr>
                        <a:t>0.75</a:t>
                      </a:r>
                      <a:endParaRPr lang="zh-CN" sz="1050" kern="10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1050" kern="100" dirty="0">
                          <a:latin typeface="Times New Roman" panose="02020603050405020304"/>
                          <a:ea typeface="宋体" panose="02010600030101010101" pitchFamily="2" charset="-122"/>
                          <a:cs typeface="Times New Roman" panose="02020603050405020304"/>
                        </a:rPr>
                        <a:t>—</a:t>
                      </a:r>
                      <a:endParaRPr lang="zh-CN" sz="1050" kern="100" dirty="0">
                        <a:latin typeface="Times New Roman" panose="020206030504050203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13" name="直接连接符 12"/>
          <p:cNvCxnSpPr/>
          <p:nvPr/>
        </p:nvCxnSpPr>
        <p:spPr>
          <a:xfrm>
            <a:off x="0" y="6427808"/>
            <a:ext cx="700089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6"/>
          <p:cNvSpPr>
            <a:spLocks noGrp="1"/>
          </p:cNvSpPr>
          <p:nvPr>
            <p:ph type="title"/>
          </p:nvPr>
        </p:nvSpPr>
        <p:spPr>
          <a:xfrm>
            <a:off x="3428992" y="0"/>
            <a:ext cx="5716596" cy="944563"/>
          </a:xfrm>
        </p:spPr>
        <p:txBody>
          <a:bodyPr>
            <a:normAutofit/>
          </a:bodyPr>
          <a:lstStyle/>
          <a:p>
            <a:pPr algn="l"/>
            <a:r>
              <a:rPr lang="zh-CN" altLang="en-US" sz="2800" dirty="0" smtClean="0"/>
              <a:t>目录</a:t>
            </a:r>
            <a:endParaRPr lang="fr-FR" sz="2800" dirty="0"/>
          </a:p>
        </p:txBody>
      </p:sp>
      <p:sp>
        <p:nvSpPr>
          <p:cNvPr id="10" name="Text Box 7"/>
          <p:cNvSpPr txBox="1">
            <a:spLocks noChangeArrowheads="1"/>
          </p:cNvSpPr>
          <p:nvPr/>
        </p:nvSpPr>
        <p:spPr bwMode="auto">
          <a:xfrm>
            <a:off x="2803525" y="868680"/>
            <a:ext cx="6340475" cy="39624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a:solidFill>
                  <a:schemeClr val="bg1"/>
                </a:solidFill>
                <a:ea typeface="黑体" panose="02010609060101010101" pitchFamily="49" charset="-122"/>
              </a:rPr>
              <a:t>一</a:t>
            </a:r>
            <a:r>
              <a:rPr lang="zh-CN" altLang="en-US" sz="2000" dirty="0" smtClean="0">
                <a:solidFill>
                  <a:schemeClr val="bg1"/>
                </a:solidFill>
                <a:ea typeface="黑体" panose="02010609060101010101" pitchFamily="49" charset="-122"/>
              </a:rPr>
              <a:t>、总则</a:t>
            </a:r>
            <a:endParaRPr lang="en-US" altLang="zh-CN" sz="2000" dirty="0">
              <a:solidFill>
                <a:schemeClr val="bg1"/>
              </a:solidFill>
              <a:ea typeface="黑体" panose="02010609060101010101" pitchFamily="49" charset="-122"/>
            </a:endParaRPr>
          </a:p>
        </p:txBody>
      </p:sp>
      <p:sp>
        <p:nvSpPr>
          <p:cNvPr id="11" name="Text Box 7"/>
          <p:cNvSpPr txBox="1">
            <a:spLocks noChangeArrowheads="1"/>
          </p:cNvSpPr>
          <p:nvPr/>
        </p:nvSpPr>
        <p:spPr bwMode="auto">
          <a:xfrm>
            <a:off x="2803525" y="2113280"/>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a:solidFill>
                  <a:schemeClr val="bg1"/>
                </a:solidFill>
                <a:ea typeface="黑体" panose="02010609060101010101" pitchFamily="49" charset="-122"/>
              </a:rPr>
              <a:t>三、供配电系统</a:t>
            </a:r>
            <a:endParaRPr lang="en-US" altLang="zh-CN" sz="2000" dirty="0">
              <a:solidFill>
                <a:schemeClr val="bg1"/>
              </a:solidFill>
              <a:ea typeface="黑体" panose="02010609060101010101" pitchFamily="49" charset="-122"/>
            </a:endParaRPr>
          </a:p>
        </p:txBody>
      </p:sp>
      <p:sp>
        <p:nvSpPr>
          <p:cNvPr id="12" name="Text Box 7"/>
          <p:cNvSpPr txBox="1">
            <a:spLocks noChangeArrowheads="1"/>
          </p:cNvSpPr>
          <p:nvPr/>
        </p:nvSpPr>
        <p:spPr bwMode="auto">
          <a:xfrm>
            <a:off x="2803525" y="2735580"/>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smtClean="0">
                <a:solidFill>
                  <a:schemeClr val="bg1"/>
                </a:solidFill>
                <a:ea typeface="黑体" panose="02010609060101010101" pitchFamily="49" charset="-122"/>
              </a:rPr>
              <a:t>四、高压供电系统及变配电所</a:t>
            </a:r>
            <a:endParaRPr lang="en-US" altLang="zh-CN" sz="2000" dirty="0">
              <a:solidFill>
                <a:schemeClr val="bg1"/>
              </a:solidFill>
              <a:ea typeface="黑体" panose="02010609060101010101" pitchFamily="49" charset="-122"/>
            </a:endParaRPr>
          </a:p>
        </p:txBody>
      </p:sp>
      <p:sp>
        <p:nvSpPr>
          <p:cNvPr id="15" name="Text Box 7"/>
          <p:cNvSpPr txBox="1">
            <a:spLocks noChangeArrowheads="1"/>
          </p:cNvSpPr>
          <p:nvPr/>
        </p:nvSpPr>
        <p:spPr bwMode="auto">
          <a:xfrm>
            <a:off x="2803525" y="1490980"/>
            <a:ext cx="6340475" cy="39624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a:solidFill>
                  <a:schemeClr val="bg1"/>
                </a:solidFill>
                <a:ea typeface="黑体" panose="02010609060101010101" pitchFamily="49" charset="-122"/>
              </a:rPr>
              <a:t>二、术语</a:t>
            </a:r>
            <a:endParaRPr lang="en-US" altLang="zh-CN" sz="2000" dirty="0">
              <a:solidFill>
                <a:schemeClr val="bg1"/>
              </a:solidFill>
              <a:ea typeface="黑体" panose="02010609060101010101" pitchFamily="49" charset="-122"/>
            </a:endParaRPr>
          </a:p>
        </p:txBody>
      </p:sp>
      <p:sp>
        <p:nvSpPr>
          <p:cNvPr id="18" name="Text Box 7"/>
          <p:cNvSpPr txBox="1">
            <a:spLocks noChangeArrowheads="1"/>
          </p:cNvSpPr>
          <p:nvPr/>
        </p:nvSpPr>
        <p:spPr bwMode="auto">
          <a:xfrm>
            <a:off x="2805430" y="3392170"/>
            <a:ext cx="6340475" cy="398780"/>
          </a:xfrm>
          <a:prstGeom prst="rect">
            <a:avLst/>
          </a:prstGeom>
          <a:solidFill>
            <a:schemeClr val="accent5">
              <a:lumMod val="75000"/>
            </a:schemeClr>
          </a:solidFill>
          <a:ln w="9525">
            <a:noFill/>
            <a:miter lim="800000"/>
          </a:ln>
        </p:spPr>
        <p:txBody>
          <a:bodyPr wrap="square">
            <a:spAutoFit/>
          </a:bodyPr>
          <a:lstStyle/>
          <a:p>
            <a:pPr>
              <a:spcBef>
                <a:spcPct val="50000"/>
              </a:spcBef>
            </a:pPr>
            <a:r>
              <a:rPr lang="zh-CN" altLang="en-US" sz="2000" dirty="0">
                <a:solidFill>
                  <a:schemeClr val="bg1"/>
                </a:solidFill>
                <a:ea typeface="黑体" panose="02010609060101010101" pitchFamily="49" charset="-122"/>
              </a:rPr>
              <a:t>五</a:t>
            </a:r>
            <a:r>
              <a:rPr lang="zh-CN" altLang="en-US" sz="2000" dirty="0" smtClean="0">
                <a:solidFill>
                  <a:schemeClr val="bg1"/>
                </a:solidFill>
                <a:ea typeface="黑体" panose="02010609060101010101" pitchFamily="49" charset="-122"/>
              </a:rPr>
              <a:t>、低压配电</a:t>
            </a:r>
            <a:endParaRPr lang="en-US" altLang="zh-CN" sz="2000" dirty="0">
              <a:solidFill>
                <a:schemeClr val="bg1"/>
              </a:solidFill>
              <a:ea typeface="黑体" panose="02010609060101010101" pitchFamily="49" charset="-122"/>
            </a:endParaRPr>
          </a:p>
        </p:txBody>
      </p:sp>
      <p:sp>
        <p:nvSpPr>
          <p:cNvPr id="2" name="Text Box 7"/>
          <p:cNvSpPr txBox="1">
            <a:spLocks noChangeArrowheads="1"/>
          </p:cNvSpPr>
          <p:nvPr/>
        </p:nvSpPr>
        <p:spPr bwMode="auto">
          <a:xfrm>
            <a:off x="2806090" y="3979847"/>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smtClean="0">
                <a:solidFill>
                  <a:schemeClr val="bg1"/>
                </a:solidFill>
                <a:ea typeface="黑体" panose="02010609060101010101" pitchFamily="49" charset="-122"/>
              </a:rPr>
              <a:t>六、配电线路布线系统</a:t>
            </a:r>
            <a:endParaRPr lang="en-US" altLang="zh-CN" sz="2000" dirty="0">
              <a:solidFill>
                <a:schemeClr val="bg1"/>
              </a:solidFill>
              <a:ea typeface="黑体" panose="02010609060101010101" pitchFamily="49" charset="-122"/>
            </a:endParaRPr>
          </a:p>
        </p:txBody>
      </p:sp>
      <p:sp>
        <p:nvSpPr>
          <p:cNvPr id="3" name="Text Box 7"/>
          <p:cNvSpPr txBox="1">
            <a:spLocks noChangeArrowheads="1"/>
          </p:cNvSpPr>
          <p:nvPr/>
        </p:nvSpPr>
        <p:spPr bwMode="auto">
          <a:xfrm>
            <a:off x="2806090" y="5188887"/>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smtClean="0">
                <a:solidFill>
                  <a:schemeClr val="bg1"/>
                </a:solidFill>
                <a:ea typeface="黑体" panose="02010609060101010101" pitchFamily="49" charset="-122"/>
              </a:rPr>
              <a:t>八、设计、施工和验收</a:t>
            </a:r>
            <a:endParaRPr lang="en-US" altLang="zh-CN" sz="2000" dirty="0">
              <a:solidFill>
                <a:schemeClr val="bg1"/>
              </a:solidFill>
              <a:ea typeface="黑体" panose="02010609060101010101" pitchFamily="49" charset="-122"/>
            </a:endParaRPr>
          </a:p>
        </p:txBody>
      </p:sp>
      <p:sp>
        <p:nvSpPr>
          <p:cNvPr id="4" name="Text Box 7"/>
          <p:cNvSpPr txBox="1">
            <a:spLocks noChangeArrowheads="1"/>
          </p:cNvSpPr>
          <p:nvPr/>
        </p:nvSpPr>
        <p:spPr bwMode="auto">
          <a:xfrm>
            <a:off x="2806725" y="4573572"/>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smtClean="0">
                <a:solidFill>
                  <a:schemeClr val="bg1"/>
                </a:solidFill>
                <a:ea typeface="黑体" panose="02010609060101010101" pitchFamily="49" charset="-122"/>
              </a:rPr>
              <a:t>七、电能计量</a:t>
            </a:r>
            <a:endParaRPr lang="en-US" altLang="zh-CN" sz="2000" dirty="0">
              <a:solidFill>
                <a:schemeClr val="bg1"/>
              </a:solidFill>
              <a:ea typeface="黑体" panose="02010609060101010101" pitchFamily="49" charset="-122"/>
            </a:endParaRPr>
          </a:p>
        </p:txBody>
      </p:sp>
      <p:sp>
        <p:nvSpPr>
          <p:cNvPr id="5" name="Text Box 7"/>
          <p:cNvSpPr txBox="1">
            <a:spLocks noChangeArrowheads="1"/>
          </p:cNvSpPr>
          <p:nvPr/>
        </p:nvSpPr>
        <p:spPr bwMode="auto">
          <a:xfrm>
            <a:off x="2807360" y="5817537"/>
            <a:ext cx="6340475" cy="398780"/>
          </a:xfrm>
          <a:prstGeom prst="rect">
            <a:avLst/>
          </a:prstGeom>
          <a:solidFill>
            <a:schemeClr val="accent5">
              <a:lumMod val="75000"/>
            </a:schemeClr>
          </a:solidFill>
          <a:ln w="9525">
            <a:noFill/>
            <a:miter lim="800000"/>
          </a:ln>
        </p:spPr>
        <p:txBody>
          <a:bodyPr>
            <a:spAutoFit/>
          </a:bodyPr>
          <a:lstStyle/>
          <a:p>
            <a:pPr>
              <a:spcBef>
                <a:spcPct val="50000"/>
              </a:spcBef>
            </a:pPr>
            <a:r>
              <a:rPr lang="zh-CN" altLang="en-US" sz="2000" dirty="0" smtClean="0">
                <a:solidFill>
                  <a:schemeClr val="bg1"/>
                </a:solidFill>
                <a:ea typeface="黑体" panose="02010609060101010101" pitchFamily="49" charset="-122"/>
              </a:rPr>
              <a:t>九、运行维护</a:t>
            </a:r>
            <a:endParaRPr lang="en-US" altLang="zh-CN" sz="2000" dirty="0">
              <a:solidFill>
                <a:schemeClr val="bg1"/>
              </a:solidFill>
              <a:ea typeface="黑体" panose="02010609060101010101"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2272"/>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五、低压配电</a:t>
            </a:r>
            <a:endParaRPr lang="fr-FR" sz="2000" dirty="0">
              <a:latin typeface="楷体_GB2312" panose="02010609030101010101" pitchFamily="49" charset="-122"/>
              <a:ea typeface="楷体_GB2312" panose="02010609030101010101" pitchFamily="49" charset="-122"/>
            </a:endParaRPr>
          </a:p>
        </p:txBody>
      </p:sp>
      <p:pic>
        <p:nvPicPr>
          <p:cNvPr id="4" name="图片 3" descr="~B%E[W}%KLZH)~_~IGQH%)Y"/>
          <p:cNvPicPr>
            <a:picLocks noChangeAspect="1"/>
          </p:cNvPicPr>
          <p:nvPr>
            <p:custDataLst>
              <p:tags r:id="rId1"/>
            </p:custDataLst>
          </p:nvPr>
        </p:nvPicPr>
        <p:blipFill>
          <a:blip r:embed="rId2"/>
          <a:stretch>
            <a:fillRect/>
          </a:stretch>
        </p:blipFill>
        <p:spPr>
          <a:xfrm>
            <a:off x="-35560" y="530860"/>
            <a:ext cx="9179560" cy="343471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六、配电线路布线系统</a:t>
            </a:r>
            <a:endParaRPr lang="zh-CN" altLang="en-US" sz="2800" dirty="0" smtClean="0"/>
          </a:p>
        </p:txBody>
      </p:sp>
      <p:sp>
        <p:nvSpPr>
          <p:cNvPr id="2" name="内容占位符 2"/>
          <p:cNvSpPr>
            <a:spLocks noGrp="1"/>
          </p:cNvSpPr>
          <p:nvPr/>
        </p:nvSpPr>
        <p:spPr>
          <a:xfrm>
            <a:off x="383540" y="767715"/>
            <a:ext cx="8227695" cy="44323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6.1</a:t>
            </a:r>
            <a:r>
              <a:rPr lang="zh-CN" altLang="en-US" sz="1400" b="1" dirty="0">
                <a:latin typeface="楷体_GB2312" panose="02010609030101010101" pitchFamily="49" charset="-122"/>
                <a:ea typeface="楷体_GB2312" panose="02010609030101010101" pitchFamily="49" charset="-122"/>
              </a:rPr>
              <a:t> 一般规定</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6.1.1  </a:t>
            </a:r>
            <a:r>
              <a:rPr lang="zh-CN" altLang="en-US" sz="1400" dirty="0" smtClean="0">
                <a:latin typeface="楷体_GB2312" panose="02010609030101010101" pitchFamily="49" charset="-122"/>
                <a:ea typeface="楷体_GB2312" panose="02010609030101010101" pitchFamily="49" charset="-122"/>
              </a:rPr>
              <a:t>选择和敷设布线系统应根据建筑物的环境特征、使用要求、用电设备的分布、敷设条件及所选用电线或电缆的类型等因素确定。</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6.1.2  </a:t>
            </a:r>
            <a:r>
              <a:rPr lang="zh-CN" altLang="en-US" sz="1400" dirty="0" smtClean="0">
                <a:latin typeface="楷体_GB2312" panose="02010609030101010101" pitchFamily="49" charset="-122"/>
                <a:ea typeface="楷体_GB2312" panose="02010609030101010101" pitchFamily="49" charset="-122"/>
              </a:rPr>
              <a:t>布线系统的敷设，应避免因环境温度、外部热源、浸水、灰尘聚集及腐蚀性或污染物质存在对布线系统带来的影响和损害，并应防止在敷设和使用过程中因受冲击、振动、电线或电缆自重和建筑物的变形等各种机械应力作用而带来的损害。</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6.1.3  </a:t>
            </a:r>
            <a:r>
              <a:rPr lang="zh-CN" altLang="en-US" sz="1400" dirty="0" smtClean="0">
                <a:latin typeface="楷体_GB2312" panose="02010609030101010101" pitchFamily="49" charset="-122"/>
                <a:ea typeface="楷体_GB2312" panose="02010609030101010101" pitchFamily="49" charset="-122"/>
              </a:rPr>
              <a:t>金属导管、可挠金属电线保护套管、刚性塑料导管（槽）及金属线槽等布线，应采用绝缘电线和电缆。在同一个线槽内有几个回路时，所有绝缘电线和电缆都应具有与最高标称电压回路绝缘相同的绝缘等级。</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6.1.4  </a:t>
            </a:r>
            <a:r>
              <a:rPr lang="zh-CN" altLang="en-US" sz="1400" dirty="0" smtClean="0">
                <a:latin typeface="楷体_GB2312" panose="02010609030101010101" pitchFamily="49" charset="-122"/>
                <a:ea typeface="楷体_GB2312" panose="02010609030101010101" pitchFamily="49" charset="-122"/>
              </a:rPr>
              <a:t>布线用塑料导管、线槽及附件应采用燃烧性能为</a:t>
            </a:r>
            <a:r>
              <a:rPr lang="en-US" altLang="zh-CN" sz="1400" dirty="0" smtClean="0">
                <a:latin typeface="楷体_GB2312" panose="02010609030101010101" pitchFamily="49" charset="-122"/>
                <a:ea typeface="楷体_GB2312" panose="02010609030101010101" pitchFamily="49" charset="-122"/>
              </a:rPr>
              <a:t>B1</a:t>
            </a:r>
            <a:r>
              <a:rPr lang="zh-CN" altLang="en-US" sz="1400" dirty="0" smtClean="0">
                <a:latin typeface="楷体_GB2312" panose="02010609030101010101" pitchFamily="49" charset="-122"/>
                <a:ea typeface="楷体_GB2312" panose="02010609030101010101" pitchFamily="49" charset="-122"/>
              </a:rPr>
              <a:t>级的难燃产品，其氧指数不应低于</a:t>
            </a:r>
            <a:r>
              <a:rPr lang="en-US" altLang="zh-CN" sz="1400" dirty="0" smtClean="0">
                <a:latin typeface="楷体_GB2312" panose="02010609030101010101" pitchFamily="49" charset="-122"/>
                <a:ea typeface="楷体_GB2312" panose="02010609030101010101" pitchFamily="49" charset="-122"/>
              </a:rPr>
              <a:t>32</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6.1.5  </a:t>
            </a:r>
            <a:r>
              <a:rPr lang="zh-CN" altLang="en-US" sz="1400" dirty="0" smtClean="0">
                <a:latin typeface="楷体_GB2312" panose="02010609030101010101" pitchFamily="49" charset="-122"/>
                <a:ea typeface="楷体_GB2312" panose="02010609030101010101" pitchFamily="49" charset="-122"/>
              </a:rPr>
              <a:t>敷设在钢筋混凝土现浇楼板内的电线导管的最大外径不应大于板厚的</a:t>
            </a:r>
            <a:r>
              <a:rPr lang="en-US" altLang="zh-CN" sz="1400" dirty="0" smtClean="0">
                <a:latin typeface="楷体_GB2312" panose="02010609030101010101" pitchFamily="49" charset="-122"/>
                <a:ea typeface="楷体_GB2312" panose="02010609030101010101" pitchFamily="49" charset="-122"/>
              </a:rPr>
              <a:t>1/3</a:t>
            </a:r>
            <a:r>
              <a:rPr lang="zh-CN" altLang="en-US" sz="1400" dirty="0" smtClean="0">
                <a:latin typeface="楷体_GB2312" panose="02010609030101010101" pitchFamily="49" charset="-122"/>
                <a:ea typeface="楷体_GB2312" panose="02010609030101010101" pitchFamily="49" charset="-122"/>
              </a:rPr>
              <a:t>，管线交叉处不允许</a:t>
            </a:r>
            <a:r>
              <a:rPr lang="en-US" altLang="zh-CN" sz="1400" dirty="0" smtClean="0">
                <a:latin typeface="楷体_GB2312" panose="02010609030101010101" pitchFamily="49" charset="-122"/>
                <a:ea typeface="楷体_GB2312" panose="02010609030101010101" pitchFamily="49" charset="-122"/>
              </a:rPr>
              <a:t>3</a:t>
            </a:r>
            <a:r>
              <a:rPr lang="zh-CN" altLang="en-US" sz="1400" dirty="0" smtClean="0">
                <a:latin typeface="楷体_GB2312" panose="02010609030101010101" pitchFamily="49" charset="-122"/>
                <a:ea typeface="楷体_GB2312" panose="02010609030101010101" pitchFamily="49" charset="-122"/>
              </a:rPr>
              <a:t>根管及以上在同一点交叉，管线密集部位应提交结构专业复核楼板强度或进行相应处理。</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6.1.6  </a:t>
            </a:r>
            <a:r>
              <a:rPr lang="zh-CN" altLang="en-US" sz="1400" dirty="0" smtClean="0">
                <a:latin typeface="楷体_GB2312" panose="02010609030101010101" pitchFamily="49" charset="-122"/>
                <a:ea typeface="楷体_GB2312" panose="02010609030101010101" pitchFamily="49" charset="-122"/>
              </a:rPr>
              <a:t>布线用各种电缆、电缆桥架、金属线槽及封闭式母线在穿越防火分区楼板、墙体时，洞口及线槽内等处应采取防火封堵措施。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6.1.7  </a:t>
            </a:r>
            <a:r>
              <a:rPr lang="zh-CN" altLang="en-US" sz="1400" dirty="0" smtClean="0">
                <a:latin typeface="楷体_GB2312" panose="02010609030101010101" pitchFamily="49" charset="-122"/>
                <a:ea typeface="楷体_GB2312" panose="02010609030101010101" pitchFamily="49" charset="-122"/>
              </a:rPr>
              <a:t>在隧道、沟、浅槽、竖井、夹层等封闭式电缆通道中，不得布置热力管道，严禁有易燃气体或易燃液体的管道穿越。</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6.1.8  </a:t>
            </a:r>
            <a:r>
              <a:rPr lang="zh-CN" altLang="en-US" sz="1400" dirty="0" smtClean="0">
                <a:solidFill>
                  <a:srgbClr val="FF0000"/>
                </a:solidFill>
                <a:latin typeface="楷体_GB2312" panose="02010609030101010101" pitchFamily="49" charset="-122"/>
                <a:ea typeface="楷体_GB2312" panose="02010609030101010101" pitchFamily="49" charset="-122"/>
              </a:rPr>
              <a:t>严禁将二回路及以上回路电缆同穿一根管内。</a:t>
            </a:r>
            <a:endParaRPr lang="zh-CN" altLang="en-US" sz="1400" dirty="0" smtClean="0">
              <a:solidFill>
                <a:srgbClr val="FF00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六、配电线路布线系统</a:t>
            </a:r>
            <a:endParaRPr lang="zh-CN" altLang="en-US" sz="2800" dirty="0" smtClean="0"/>
          </a:p>
        </p:txBody>
      </p:sp>
      <p:sp>
        <p:nvSpPr>
          <p:cNvPr id="2" name="内容占位符 2"/>
          <p:cNvSpPr>
            <a:spLocks noGrp="1"/>
          </p:cNvSpPr>
          <p:nvPr/>
        </p:nvSpPr>
        <p:spPr>
          <a:xfrm>
            <a:off x="428596" y="714356"/>
            <a:ext cx="8227695" cy="306514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6.2</a:t>
            </a:r>
            <a:r>
              <a:rPr lang="zh-CN" altLang="en-US" sz="1400" b="1" dirty="0">
                <a:latin typeface="楷体_GB2312" panose="02010609030101010101" pitchFamily="49" charset="-122"/>
                <a:ea typeface="楷体_GB2312" panose="02010609030101010101" pitchFamily="49" charset="-122"/>
              </a:rPr>
              <a:t> 室外线路布线</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6.2.1  </a:t>
            </a:r>
            <a:r>
              <a:rPr lang="zh-CN" altLang="en-US" sz="1400" dirty="0" smtClean="0">
                <a:latin typeface="楷体_GB2312" panose="02010609030101010101" pitchFamily="49" charset="-122"/>
                <a:ea typeface="楷体_GB2312" panose="02010609030101010101" pitchFamily="49" charset="-122"/>
              </a:rPr>
              <a:t>小区室外电缆线路应与小区内道路、其他专业管线、园林等统一规划设计。</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6.2.2  </a:t>
            </a:r>
            <a:r>
              <a:rPr lang="zh-CN" altLang="en-US" sz="1400" dirty="0" smtClean="0">
                <a:latin typeface="楷体_GB2312" panose="02010609030101010101" pitchFamily="49" charset="-122"/>
                <a:ea typeface="楷体_GB2312" panose="02010609030101010101" pitchFamily="49" charset="-122"/>
              </a:rPr>
              <a:t>电缆敷设可采用埋地敷设、穿管敷设、电缆沟或以上几种相结合的敷设方式。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6.2.3  </a:t>
            </a:r>
            <a:r>
              <a:rPr lang="zh-CN" altLang="en-US" sz="1400" dirty="0" smtClean="0">
                <a:solidFill>
                  <a:srgbClr val="FF0000"/>
                </a:solidFill>
                <a:latin typeface="楷体_GB2312" panose="02010609030101010101" pitchFamily="49" charset="-122"/>
                <a:ea typeface="楷体_GB2312" panose="02010609030101010101" pitchFamily="49" charset="-122"/>
              </a:rPr>
              <a:t>采用埋地敷设方式时，同一路径电缆不宜超过</a:t>
            </a:r>
            <a:r>
              <a:rPr lang="en-US" altLang="zh-CN" sz="1400" dirty="0" smtClean="0">
                <a:solidFill>
                  <a:srgbClr val="FF0000"/>
                </a:solidFill>
                <a:latin typeface="楷体_GB2312" panose="02010609030101010101" pitchFamily="49" charset="-122"/>
                <a:ea typeface="楷体_GB2312" panose="02010609030101010101" pitchFamily="49" charset="-122"/>
              </a:rPr>
              <a:t>6</a:t>
            </a:r>
            <a:r>
              <a:rPr lang="zh-CN" altLang="en-US" sz="1400" dirty="0" smtClean="0">
                <a:solidFill>
                  <a:srgbClr val="FF0000"/>
                </a:solidFill>
                <a:latin typeface="楷体_GB2312" panose="02010609030101010101" pitchFamily="49" charset="-122"/>
                <a:ea typeface="楷体_GB2312" panose="02010609030101010101" pitchFamily="49" charset="-122"/>
              </a:rPr>
              <a:t>根；同一路径敷设的室外电缆根数为</a:t>
            </a:r>
            <a:r>
              <a:rPr lang="en-US" altLang="zh-CN" sz="1400" dirty="0" smtClean="0">
                <a:solidFill>
                  <a:srgbClr val="FF0000"/>
                </a:solidFill>
                <a:latin typeface="楷体_GB2312" panose="02010609030101010101" pitchFamily="49" charset="-122"/>
                <a:ea typeface="楷体_GB2312" panose="02010609030101010101" pitchFamily="49" charset="-122"/>
              </a:rPr>
              <a:t>6~12</a:t>
            </a:r>
            <a:r>
              <a:rPr lang="zh-CN" altLang="en-US" sz="1400" dirty="0" smtClean="0">
                <a:solidFill>
                  <a:srgbClr val="FF0000"/>
                </a:solidFill>
                <a:latin typeface="楷体_GB2312" panose="02010609030101010101" pitchFamily="49" charset="-122"/>
                <a:ea typeface="楷体_GB2312" panose="02010609030101010101" pitchFamily="49" charset="-122"/>
              </a:rPr>
              <a:t>根时，宜采用穿管敷设方式；当同一路径的电缆根数为</a:t>
            </a:r>
            <a:r>
              <a:rPr lang="en-US" altLang="zh-CN" sz="1400" dirty="0" smtClean="0">
                <a:solidFill>
                  <a:srgbClr val="FF0000"/>
                </a:solidFill>
                <a:latin typeface="楷体_GB2312" panose="02010609030101010101" pitchFamily="49" charset="-122"/>
                <a:ea typeface="楷体_GB2312" panose="02010609030101010101" pitchFamily="49" charset="-122"/>
              </a:rPr>
              <a:t>12</a:t>
            </a:r>
            <a:r>
              <a:rPr lang="zh-CN" altLang="en-US" sz="1400" dirty="0" smtClean="0">
                <a:solidFill>
                  <a:srgbClr val="FF0000"/>
                </a:solidFill>
                <a:latin typeface="楷体_GB2312" panose="02010609030101010101" pitchFamily="49" charset="-122"/>
                <a:ea typeface="楷体_GB2312" panose="02010609030101010101" pitchFamily="49" charset="-122"/>
              </a:rPr>
              <a:t>根以上时，宜采用电缆沟布线。</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zh-CN" altLang="en-US" sz="1400" dirty="0" smtClean="0">
                <a:solidFill>
                  <a:srgbClr val="FF0000"/>
                </a:solidFill>
                <a:latin typeface="楷体_GB2312" panose="02010609030101010101" pitchFamily="49" charset="-122"/>
                <a:ea typeface="楷体_GB2312" panose="02010609030101010101" pitchFamily="49" charset="-122"/>
              </a:rPr>
              <a:t>     </a:t>
            </a:r>
            <a:r>
              <a:rPr lang="zh-CN" altLang="en-US" sz="1400" b="1" dirty="0" smtClean="0">
                <a:solidFill>
                  <a:srgbClr val="FF0000"/>
                </a:solidFill>
                <a:latin typeface="楷体_GB2312" panose="02010609030101010101" pitchFamily="49" charset="-122"/>
                <a:ea typeface="楷体_GB2312" panose="02010609030101010101" pitchFamily="49" charset="-122"/>
              </a:rPr>
              <a:t> </a:t>
            </a:r>
            <a:r>
              <a:rPr lang="zh-CN" altLang="en-US" sz="1400" b="1" dirty="0" smtClean="0">
                <a:solidFill>
                  <a:srgbClr val="00B0F0"/>
                </a:solidFill>
                <a:latin typeface="楷体_GB2312" panose="02010609030101010101" pitchFamily="49" charset="-122"/>
                <a:ea typeface="楷体_GB2312" panose="02010609030101010101" pitchFamily="49" charset="-122"/>
              </a:rPr>
              <a:t>按载流量最小的方式选择电缆界面</a:t>
            </a:r>
            <a:endParaRPr lang="zh-CN" altLang="en-US" sz="1400" dirty="0" smtClean="0">
              <a:solidFill>
                <a:srgbClr val="00B0F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6.2.4  </a:t>
            </a:r>
            <a:r>
              <a:rPr lang="zh-CN" altLang="en-US" sz="1400" dirty="0" smtClean="0">
                <a:latin typeface="楷体_GB2312" panose="02010609030101010101" pitchFamily="49" charset="-122"/>
                <a:ea typeface="楷体_GB2312" panose="02010609030101010101" pitchFamily="49" charset="-122"/>
              </a:rPr>
              <a:t>位于室外地坪下的电缆进、出口和电缆保护管应采取防水措施。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6.2.5  </a:t>
            </a:r>
            <a:r>
              <a:rPr lang="zh-CN" altLang="en-US" sz="1400" dirty="0" smtClean="0">
                <a:latin typeface="楷体_GB2312" panose="02010609030101010101" pitchFamily="49" charset="-122"/>
                <a:ea typeface="楷体_GB2312" panose="02010609030101010101" pitchFamily="49" charset="-122"/>
              </a:rPr>
              <a:t>直埋敷设的电缆，严禁位于地下管道的正上方或正下方。电缆与电缆、管道、道路、构筑物等之间的允许最小距离应符合</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电力工程电缆设计标准</a:t>
            </a:r>
            <a:r>
              <a:rPr lang="en-US" altLang="zh-CN" sz="1400" dirty="0" smtClean="0">
                <a:latin typeface="楷体_GB2312" panose="02010609030101010101" pitchFamily="49" charset="-122"/>
                <a:ea typeface="楷体_GB2312" panose="02010609030101010101" pitchFamily="49" charset="-122"/>
              </a:rPr>
              <a:t>》GB 50217</a:t>
            </a:r>
            <a:r>
              <a:rPr lang="zh-CN" altLang="en-US" sz="1400" dirty="0" smtClean="0">
                <a:latin typeface="楷体_GB2312" panose="02010609030101010101" pitchFamily="49" charset="-122"/>
                <a:ea typeface="楷体_GB2312" panose="02010609030101010101" pitchFamily="49" charset="-122"/>
              </a:rPr>
              <a:t>有关要求。</a:t>
            </a:r>
            <a:endParaRPr lang="zh-CN" altLang="en-US" sz="14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62585" y="3857625"/>
            <a:ext cx="8227695" cy="19977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6.3</a:t>
            </a:r>
            <a:r>
              <a:rPr lang="zh-CN" altLang="en-US" sz="1400" b="1" dirty="0">
                <a:latin typeface="楷体_GB2312" panose="02010609030101010101" pitchFamily="49" charset="-122"/>
                <a:ea typeface="楷体_GB2312" panose="02010609030101010101" pitchFamily="49" charset="-122"/>
              </a:rPr>
              <a:t> 室内线路布线线</a:t>
            </a:r>
            <a:endParaRPr lang="zh-CN" altLang="en-US" sz="1400" b="1" dirty="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6.3.1  </a:t>
            </a:r>
            <a:r>
              <a:rPr lang="zh-CN" altLang="en-US" sz="1400" dirty="0" smtClean="0">
                <a:latin typeface="楷体_GB2312" panose="02010609030101010101" pitchFamily="49" charset="-122"/>
                <a:ea typeface="楷体_GB2312" panose="02010609030101010101" pitchFamily="49" charset="-122"/>
              </a:rPr>
              <a:t>小区室内垂直配电干线可采用穿管敷设或电气竖井内敷设。</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6.3.2  </a:t>
            </a:r>
            <a:r>
              <a:rPr lang="zh-CN" altLang="en-US" sz="1400" dirty="0" smtClean="0">
                <a:latin typeface="楷体_GB2312" panose="02010609030101010101" pitchFamily="49" charset="-122"/>
                <a:ea typeface="楷体_GB2312" panose="02010609030101010101" pitchFamily="49" charset="-122"/>
              </a:rPr>
              <a:t>小区室内水平配电干线可采用穿管、金属线槽、电缆桥架或封闭式母线等布线方式。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6.3.3  </a:t>
            </a:r>
            <a:r>
              <a:rPr lang="zh-CN" altLang="en-US" sz="1400" dirty="0" smtClean="0">
                <a:latin typeface="楷体_GB2312" panose="02010609030101010101" pitchFamily="49" charset="-122"/>
                <a:ea typeface="楷体_GB2312" panose="02010609030101010101" pitchFamily="49" charset="-122"/>
              </a:rPr>
              <a:t>由层配电间（箱）引至住户配电箱的水平配电线路可采用穿管、线槽内敷设等布线方式。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6.3.4  </a:t>
            </a:r>
            <a:r>
              <a:rPr lang="zh-CN" altLang="en-US" sz="1400" b="1" dirty="0" smtClean="0">
                <a:solidFill>
                  <a:srgbClr val="FF0000"/>
                </a:solidFill>
                <a:latin typeface="楷体_GB2312" panose="02010609030101010101" pitchFamily="49" charset="-122"/>
                <a:ea typeface="楷体_GB2312" panose="02010609030101010101" pitchFamily="49" charset="-122"/>
              </a:rPr>
              <a:t>居民用电配电干线和公共设施配电干线宜敷设在不同的电缆桥架内。</a:t>
            </a:r>
            <a:endParaRPr lang="zh-CN" altLang="en-US" sz="1400" b="1" dirty="0" smtClean="0">
              <a:solidFill>
                <a:srgbClr val="FF00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六、配电线路布线系统</a:t>
            </a:r>
            <a:endParaRPr lang="zh-CN" altLang="en-US" sz="2800" dirty="0" smtClean="0"/>
          </a:p>
        </p:txBody>
      </p:sp>
      <p:sp>
        <p:nvSpPr>
          <p:cNvPr id="2" name="内容占位符 2"/>
          <p:cNvSpPr>
            <a:spLocks noGrp="1"/>
          </p:cNvSpPr>
          <p:nvPr/>
        </p:nvSpPr>
        <p:spPr>
          <a:xfrm>
            <a:off x="383540" y="695960"/>
            <a:ext cx="8227695" cy="33534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6.4</a:t>
            </a:r>
            <a:r>
              <a:rPr lang="zh-CN" altLang="en-US" sz="1400" b="1" dirty="0">
                <a:latin typeface="楷体_GB2312" panose="02010609030101010101" pitchFamily="49" charset="-122"/>
                <a:ea typeface="楷体_GB2312" panose="02010609030101010101" pitchFamily="49" charset="-122"/>
              </a:rPr>
              <a:t> 电气竖井布线</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6.4.1  </a:t>
            </a:r>
            <a:r>
              <a:rPr lang="zh-CN" altLang="en-US" sz="1400" dirty="0" smtClean="0">
                <a:latin typeface="楷体_GB2312" panose="02010609030101010101" pitchFamily="49" charset="-122"/>
                <a:ea typeface="楷体_GB2312" panose="02010609030101010101" pitchFamily="49" charset="-122"/>
              </a:rPr>
              <a:t>多层建筑宜设置电气竖井，高层建筑应设置电气竖井。</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住宅楼每单元宜设置一个配电间，配电间宜设置在地下一层或首层。当受建筑条件限制无法设置配电间时，配电总箱应设置在楼梯间等不易受外界损伤、不影响人员安全疏散、不影响防火安全和不影响环境美观的位置。</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6.4.2  </a:t>
            </a:r>
            <a:r>
              <a:rPr lang="zh-CN" altLang="en-US" sz="1400" dirty="0" smtClean="0">
                <a:latin typeface="楷体_GB2312" panose="02010609030101010101" pitchFamily="49" charset="-122"/>
                <a:ea typeface="楷体_GB2312" panose="02010609030101010101" pitchFamily="49" charset="-122"/>
              </a:rPr>
              <a:t>配电间、电气竖井的面积应根据设备的数量、进出线的数量、设备安装、检修、操作等所需空间因素确定。当需进入配电间、电气竖井维护和操作时，需预留不小于</a:t>
            </a:r>
            <a:r>
              <a:rPr lang="en-US" altLang="zh-CN" sz="1400" dirty="0" smtClean="0">
                <a:latin typeface="楷体_GB2312" panose="02010609030101010101" pitchFamily="49" charset="-122"/>
                <a:ea typeface="楷体_GB2312" panose="02010609030101010101" pitchFamily="49" charset="-122"/>
              </a:rPr>
              <a:t>0.8m</a:t>
            </a:r>
            <a:r>
              <a:rPr lang="zh-CN" altLang="en-US" sz="1400" dirty="0" smtClean="0">
                <a:latin typeface="楷体_GB2312" panose="02010609030101010101" pitchFamily="49" charset="-122"/>
                <a:ea typeface="楷体_GB2312" panose="02010609030101010101" pitchFamily="49" charset="-122"/>
              </a:rPr>
              <a:t>的操作、维护通道。当利用公共通道作为检修面积时，电气竖井的净宽度不宜小于</a:t>
            </a:r>
            <a:r>
              <a:rPr lang="en-US" altLang="zh-CN" sz="1400" dirty="0" smtClean="0">
                <a:latin typeface="楷体_GB2312" panose="02010609030101010101" pitchFamily="49" charset="-122"/>
                <a:ea typeface="楷体_GB2312" panose="02010609030101010101" pitchFamily="49" charset="-122"/>
              </a:rPr>
              <a:t>0.8m</a:t>
            </a:r>
            <a:r>
              <a:rPr lang="zh-CN" altLang="en-US" sz="1400" dirty="0" smtClean="0">
                <a:latin typeface="楷体_GB2312" panose="02010609030101010101" pitchFamily="49" charset="-122"/>
                <a:ea typeface="楷体_GB2312" panose="02010609030101010101" pitchFamily="49" charset="-122"/>
              </a:rPr>
              <a:t>。其地坪或门槛宜高出本层地坪</a:t>
            </a:r>
            <a:r>
              <a:rPr lang="en-US" altLang="zh-CN" sz="1400" dirty="0" smtClean="0">
                <a:latin typeface="楷体_GB2312" panose="02010609030101010101" pitchFamily="49" charset="-122"/>
                <a:ea typeface="楷体_GB2312" panose="02010609030101010101" pitchFamily="49" charset="-122"/>
              </a:rPr>
              <a:t>0.3m</a:t>
            </a:r>
            <a:r>
              <a:rPr lang="zh-CN" altLang="en-US" sz="1400" dirty="0" smtClean="0">
                <a:latin typeface="楷体_GB2312" panose="02010609030101010101" pitchFamily="49" charset="-122"/>
                <a:ea typeface="楷体_GB2312" panose="02010609030101010101" pitchFamily="49" charset="-122"/>
              </a:rPr>
              <a:t>。</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6.4.3  </a:t>
            </a:r>
            <a:r>
              <a:rPr lang="zh-CN" altLang="en-US" sz="1400" dirty="0" smtClean="0">
                <a:latin typeface="楷体_GB2312" panose="02010609030101010101" pitchFamily="49" charset="-122"/>
                <a:ea typeface="楷体_GB2312" panose="02010609030101010101" pitchFamily="49" charset="-122"/>
              </a:rPr>
              <a:t>电气竖井内高压、低压和应急电源的电气线路之间应保持不小于</a:t>
            </a:r>
            <a:r>
              <a:rPr lang="en-US" altLang="zh-CN" sz="1400" dirty="0" smtClean="0">
                <a:latin typeface="楷体_GB2312" panose="02010609030101010101" pitchFamily="49" charset="-122"/>
                <a:ea typeface="楷体_GB2312" panose="02010609030101010101" pitchFamily="49" charset="-122"/>
              </a:rPr>
              <a:t>0.3m</a:t>
            </a:r>
            <a:r>
              <a:rPr lang="zh-CN" altLang="en-US" sz="1400" dirty="0" smtClean="0">
                <a:latin typeface="楷体_GB2312" panose="02010609030101010101" pitchFamily="49" charset="-122"/>
                <a:ea typeface="楷体_GB2312" panose="02010609030101010101" pitchFamily="49" charset="-122"/>
              </a:rPr>
              <a:t>的间距或采取隔离措施，并且高压线路应设有明显标志。</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6.4.4  </a:t>
            </a:r>
            <a:r>
              <a:rPr lang="zh-CN" altLang="en-US" sz="1400" dirty="0" smtClean="0">
                <a:latin typeface="楷体_GB2312" panose="02010609030101010101" pitchFamily="49" charset="-122"/>
                <a:ea typeface="楷体_GB2312" panose="02010609030101010101" pitchFamily="49" charset="-122"/>
              </a:rPr>
              <a:t>电气竖井内应预留远程抄表系统通信线路钢套管，并与低压电力线路保持不小于</a:t>
            </a:r>
            <a:r>
              <a:rPr lang="en-US" altLang="zh-CN" sz="1400" dirty="0" smtClean="0">
                <a:latin typeface="楷体_GB2312" panose="02010609030101010101" pitchFamily="49" charset="-122"/>
                <a:ea typeface="楷体_GB2312" panose="02010609030101010101" pitchFamily="49" charset="-122"/>
              </a:rPr>
              <a:t>0.1</a:t>
            </a:r>
            <a:r>
              <a:rPr lang="zh-CN" altLang="en-US" sz="1400" dirty="0" smtClean="0">
                <a:latin typeface="楷体_GB2312" panose="02010609030101010101" pitchFamily="49" charset="-122"/>
                <a:ea typeface="楷体_GB2312" panose="02010609030101010101" pitchFamily="49" charset="-122"/>
              </a:rPr>
              <a:t>米距离，钢套管应做接地措施。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6.4.5  </a:t>
            </a:r>
            <a:r>
              <a:rPr lang="zh-CN" altLang="en-US" sz="1400" dirty="0" smtClean="0">
                <a:latin typeface="楷体_GB2312" panose="02010609030101010101" pitchFamily="49" charset="-122"/>
                <a:ea typeface="楷体_GB2312" panose="02010609030101010101" pitchFamily="49" charset="-122"/>
              </a:rPr>
              <a:t>竖井内应敷有接地干线和接地端子，每</a:t>
            </a:r>
            <a:r>
              <a:rPr lang="en-US" altLang="zh-CN" sz="1400" dirty="0" smtClean="0">
                <a:latin typeface="楷体_GB2312" panose="02010609030101010101" pitchFamily="49" charset="-122"/>
                <a:ea typeface="楷体_GB2312" panose="02010609030101010101" pitchFamily="49" charset="-122"/>
              </a:rPr>
              <a:t>3</a:t>
            </a:r>
            <a:r>
              <a:rPr lang="zh-CN" altLang="en-US" sz="1400" dirty="0" smtClean="0">
                <a:latin typeface="楷体_GB2312" panose="02010609030101010101" pitchFamily="49" charset="-122"/>
                <a:ea typeface="楷体_GB2312" panose="02010609030101010101" pitchFamily="49" charset="-122"/>
              </a:rPr>
              <a:t>层应与相近楼板钢筋做等电位联结。</a:t>
            </a:r>
            <a:endParaRPr lang="zh-CN" altLang="en-US" sz="1400" dirty="0">
              <a:latin typeface="楷体_GB2312" panose="02010609030101010101" pitchFamily="49" charset="-122"/>
              <a:ea typeface="楷体_GB2312" panose="02010609030101010101" pitchFamily="49" charset="-122"/>
            </a:endParaRPr>
          </a:p>
        </p:txBody>
      </p:sp>
      <p:pic>
        <p:nvPicPr>
          <p:cNvPr id="8" name="图片 7" descr="6PG_Z0C~Z}XVX0ZXC8A94R9"/>
          <p:cNvPicPr>
            <a:picLocks noChangeAspect="1"/>
          </p:cNvPicPr>
          <p:nvPr/>
        </p:nvPicPr>
        <p:blipFill>
          <a:blip r:embed="rId1"/>
          <a:stretch>
            <a:fillRect/>
          </a:stretch>
        </p:blipFill>
        <p:spPr>
          <a:xfrm>
            <a:off x="1243965" y="4049395"/>
            <a:ext cx="5686425" cy="236093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六、配电线路布线系统</a:t>
            </a:r>
            <a:endParaRPr lang="zh-CN" altLang="en-US" sz="2800" dirty="0" smtClean="0"/>
          </a:p>
        </p:txBody>
      </p:sp>
      <p:sp>
        <p:nvSpPr>
          <p:cNvPr id="3" name="内容占位符 2"/>
          <p:cNvSpPr>
            <a:spLocks noGrp="1"/>
          </p:cNvSpPr>
          <p:nvPr/>
        </p:nvSpPr>
        <p:spPr>
          <a:xfrm>
            <a:off x="156845" y="1036007"/>
            <a:ext cx="8227695" cy="19977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6.5</a:t>
            </a:r>
            <a:r>
              <a:rPr lang="zh-CN" altLang="en-US" sz="1400" b="1" dirty="0">
                <a:latin typeface="楷体_GB2312" panose="02010609030101010101" pitchFamily="49" charset="-122"/>
                <a:ea typeface="楷体_GB2312" panose="02010609030101010101" pitchFamily="49" charset="-122"/>
              </a:rPr>
              <a:t> 土建专业要求</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6.5.1  </a:t>
            </a:r>
            <a:r>
              <a:rPr lang="zh-CN" altLang="en-US" sz="1400" dirty="0" smtClean="0">
                <a:latin typeface="楷体_GB2312" panose="02010609030101010101" pitchFamily="49" charset="-122"/>
                <a:ea typeface="楷体_GB2312" panose="02010609030101010101" pitchFamily="49" charset="-122"/>
              </a:rPr>
              <a:t>各配电间、电表间、电气竖井不应设置在厕所、浴室、厨房或其他经常积水场所的正下方，且不宜与上述场所贴邻。如贴邻，相邻隔墙应做无渗漏、无结露等防水措施。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6.5.2  </a:t>
            </a:r>
            <a:r>
              <a:rPr lang="zh-CN" altLang="en-US" sz="1400" dirty="0" smtClean="0">
                <a:latin typeface="楷体_GB2312" panose="02010609030101010101" pitchFamily="49" charset="-122"/>
                <a:ea typeface="楷体_GB2312" panose="02010609030101010101" pitchFamily="49" charset="-122"/>
              </a:rPr>
              <a:t>各配电间、电表间、电气竖井不应设置在所在楼层的低洼和可能积水的场所。</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6.5.3  </a:t>
            </a:r>
            <a:r>
              <a:rPr lang="zh-CN" altLang="en-US" sz="1400" dirty="0" smtClean="0">
                <a:latin typeface="楷体_GB2312" panose="02010609030101010101" pitchFamily="49" charset="-122"/>
                <a:ea typeface="楷体_GB2312" panose="02010609030101010101" pitchFamily="49" charset="-122"/>
              </a:rPr>
              <a:t>各配电间、电表间、电气竖井应设置防止雨水和小动物进入的设施。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6.5.4  </a:t>
            </a:r>
            <a:r>
              <a:rPr lang="zh-CN" altLang="en-US" sz="1400" dirty="0" smtClean="0">
                <a:latin typeface="楷体_GB2312" panose="02010609030101010101" pitchFamily="49" charset="-122"/>
                <a:ea typeface="楷体_GB2312" panose="02010609030101010101" pitchFamily="49" charset="-122"/>
              </a:rPr>
              <a:t>电气箱体不宜在建筑物的外墙内侧嵌入安装，当受条件限制需嵌入安装时，箱体预留孔外侧应采取隔热、防水措施。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6.5.5  </a:t>
            </a:r>
            <a:r>
              <a:rPr lang="zh-CN" altLang="en-US" sz="1400" dirty="0" smtClean="0">
                <a:latin typeface="楷体_GB2312" panose="02010609030101010101" pitchFamily="49" charset="-122"/>
                <a:ea typeface="楷体_GB2312" panose="02010609030101010101" pitchFamily="49" charset="-122"/>
              </a:rPr>
              <a:t>配电间、电表间、竖井的门应为防火门、外开，防火等级由建筑专业确定。</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七、电能计量</a:t>
            </a:r>
            <a:endParaRPr lang="fr-FR" sz="2000" dirty="0">
              <a:latin typeface="楷体_GB2312" panose="02010609030101010101" pitchFamily="49" charset="-122"/>
              <a:ea typeface="楷体_GB2312" panose="02010609030101010101" pitchFamily="49" charset="-122"/>
            </a:endParaRPr>
          </a:p>
        </p:txBody>
      </p:sp>
      <p:sp>
        <p:nvSpPr>
          <p:cNvPr id="4" name="内容占位符 2"/>
          <p:cNvSpPr>
            <a:spLocks noGrp="1"/>
          </p:cNvSpPr>
          <p:nvPr/>
        </p:nvSpPr>
        <p:spPr>
          <a:xfrm>
            <a:off x="383540" y="1126490"/>
            <a:ext cx="8227695" cy="44100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CN" sz="1400" dirty="0" smtClean="0">
                <a:latin typeface="楷体_GB2312" panose="02010609030101010101" pitchFamily="49" charset="-122"/>
                <a:ea typeface="楷体_GB2312" panose="02010609030101010101" pitchFamily="49" charset="-122"/>
              </a:rPr>
              <a:t>7.0.1  </a:t>
            </a:r>
            <a:r>
              <a:rPr lang="zh-CN" altLang="en-US" sz="1400" dirty="0" smtClean="0">
                <a:latin typeface="楷体_GB2312" panose="02010609030101010101" pitchFamily="49" charset="-122"/>
                <a:ea typeface="楷体_GB2312" panose="02010609030101010101" pitchFamily="49" charset="-122"/>
              </a:rPr>
              <a:t>小区应实行一户一表制计量，公共设施用电按建筑单元或楼层计量，做到住户计量和公共计量分开。公共设施用电计量总表宜设在变配电所内的低压出线断路器处。</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7.0.2  </a:t>
            </a:r>
            <a:r>
              <a:rPr lang="zh-CN" altLang="en-US" sz="1400" dirty="0" smtClean="0">
                <a:latin typeface="楷体_GB2312" panose="02010609030101010101" pitchFamily="49" charset="-122"/>
                <a:ea typeface="楷体_GB2312" panose="02010609030101010101" pitchFamily="49" charset="-122"/>
              </a:rPr>
              <a:t>抄表系统由智能电度表、信号采集器、网络交换机、信号处理器和无线通信设备等网络组成。用户应能在无线终端实现购电和用电量实时查询等功能。</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7.0.3  </a:t>
            </a:r>
            <a:r>
              <a:rPr lang="zh-CN" altLang="en-US" sz="1400" dirty="0" smtClean="0">
                <a:latin typeface="楷体_GB2312" panose="02010609030101010101" pitchFamily="49" charset="-122"/>
                <a:ea typeface="楷体_GB2312" panose="02010609030101010101" pitchFamily="49" charset="-122"/>
              </a:rPr>
              <a:t>系统中各类设备之间的接口和通信协议的兼容性应符合现行国家标准有关规定，通讯协议应对用户开放，允许多家系统接入。</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7.0.4  </a:t>
            </a:r>
            <a:r>
              <a:rPr lang="zh-CN" altLang="en-US" sz="1400" dirty="0" smtClean="0">
                <a:solidFill>
                  <a:srgbClr val="FF0000"/>
                </a:solidFill>
                <a:latin typeface="楷体_GB2312" panose="02010609030101010101" pitchFamily="49" charset="-122"/>
                <a:ea typeface="楷体_GB2312" panose="02010609030101010101" pitchFamily="49" charset="-122"/>
              </a:rPr>
              <a:t>建筑内抄表系统宜采用载波、</a:t>
            </a:r>
            <a:r>
              <a:rPr lang="en-US" altLang="zh-CN" sz="1400" dirty="0" smtClean="0">
                <a:solidFill>
                  <a:srgbClr val="FF0000"/>
                </a:solidFill>
                <a:latin typeface="楷体_GB2312" panose="02010609030101010101" pitchFamily="49" charset="-122"/>
                <a:ea typeface="楷体_GB2312" panose="02010609030101010101" pitchFamily="49" charset="-122"/>
              </a:rPr>
              <a:t>485</a:t>
            </a:r>
            <a:r>
              <a:rPr lang="zh-CN" altLang="en-US" sz="1400" dirty="0" smtClean="0">
                <a:solidFill>
                  <a:srgbClr val="FF0000"/>
                </a:solidFill>
                <a:latin typeface="楷体_GB2312" panose="02010609030101010101" pitchFamily="49" charset="-122"/>
                <a:ea typeface="楷体_GB2312" panose="02010609030101010101" pitchFamily="49" charset="-122"/>
              </a:rPr>
              <a:t>总线或其他先进的通讯方式。</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7.0.5  </a:t>
            </a:r>
            <a:r>
              <a:rPr lang="en-US" altLang="zh-CN" sz="1400" dirty="0" smtClean="0">
                <a:solidFill>
                  <a:srgbClr val="FF0000"/>
                </a:solidFill>
                <a:latin typeface="楷体_GB2312" panose="02010609030101010101" pitchFamily="49" charset="-122"/>
                <a:ea typeface="楷体_GB2312" panose="02010609030101010101" pitchFamily="49" charset="-122"/>
              </a:rPr>
              <a:t>4</a:t>
            </a:r>
            <a:r>
              <a:rPr lang="zh-CN" altLang="en-US" sz="1400" dirty="0" smtClean="0">
                <a:solidFill>
                  <a:srgbClr val="FF0000"/>
                </a:solidFill>
                <a:latin typeface="楷体_GB2312" panose="02010609030101010101" pitchFamily="49" charset="-122"/>
                <a:ea typeface="楷体_GB2312" panose="02010609030101010101" pitchFamily="49" charset="-122"/>
              </a:rPr>
              <a:t>层及以上住宅内应按楼层设置电表箱。电表之外的抄表设备应单独设置箱体，并宜设置在首层或中间层。无线通讯设备应设置在网络信号能够覆盖的地方。</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7.0.6  </a:t>
            </a:r>
            <a:r>
              <a:rPr lang="zh-CN" altLang="en-US" sz="1400" dirty="0" smtClean="0">
                <a:solidFill>
                  <a:srgbClr val="FF0000"/>
                </a:solidFill>
                <a:latin typeface="楷体_GB2312" panose="02010609030101010101" pitchFamily="49" charset="-122"/>
                <a:ea typeface="楷体_GB2312" panose="02010609030101010101" pitchFamily="49" charset="-122"/>
              </a:rPr>
              <a:t>电表箱安装在公共场所时，暗装箱底距地宜为</a:t>
            </a:r>
            <a:r>
              <a:rPr lang="en-US" altLang="zh-CN" sz="1400" dirty="0" smtClean="0">
                <a:solidFill>
                  <a:srgbClr val="FF0000"/>
                </a:solidFill>
                <a:latin typeface="楷体_GB2312" panose="02010609030101010101" pitchFamily="49" charset="-122"/>
                <a:ea typeface="楷体_GB2312" panose="02010609030101010101" pitchFamily="49" charset="-122"/>
              </a:rPr>
              <a:t>1.5m</a:t>
            </a:r>
            <a:r>
              <a:rPr lang="zh-CN" altLang="en-US" sz="1400" dirty="0" smtClean="0">
                <a:solidFill>
                  <a:srgbClr val="FF0000"/>
                </a:solidFill>
                <a:latin typeface="楷体_GB2312" panose="02010609030101010101" pitchFamily="49" charset="-122"/>
                <a:ea typeface="楷体_GB2312" panose="02010609030101010101" pitchFamily="49" charset="-122"/>
              </a:rPr>
              <a:t>，明装箱底距地宜为</a:t>
            </a:r>
            <a:r>
              <a:rPr lang="en-US" altLang="zh-CN" sz="1400" dirty="0" smtClean="0">
                <a:solidFill>
                  <a:srgbClr val="FF0000"/>
                </a:solidFill>
                <a:latin typeface="楷体_GB2312" panose="02010609030101010101" pitchFamily="49" charset="-122"/>
                <a:ea typeface="楷体_GB2312" panose="02010609030101010101" pitchFamily="49" charset="-122"/>
              </a:rPr>
              <a:t>1.8m</a:t>
            </a:r>
            <a:r>
              <a:rPr lang="zh-CN" altLang="en-US" sz="1400" dirty="0" smtClean="0">
                <a:solidFill>
                  <a:srgbClr val="FF0000"/>
                </a:solidFill>
                <a:latin typeface="楷体_GB2312" panose="02010609030101010101" pitchFamily="49" charset="-122"/>
                <a:ea typeface="楷体_GB2312" panose="02010609030101010101" pitchFamily="49" charset="-122"/>
              </a:rPr>
              <a:t>；安装在电气竖井内的电能表箱应明装，箱的底边距地不宜低于</a:t>
            </a:r>
            <a:r>
              <a:rPr lang="en-US" altLang="zh-CN" sz="1400" dirty="0" smtClean="0">
                <a:solidFill>
                  <a:srgbClr val="FF0000"/>
                </a:solidFill>
                <a:latin typeface="楷体_GB2312" panose="02010609030101010101" pitchFamily="49" charset="-122"/>
                <a:ea typeface="楷体_GB2312" panose="02010609030101010101" pitchFamily="49" charset="-122"/>
              </a:rPr>
              <a:t>1.2m</a:t>
            </a:r>
            <a:r>
              <a:rPr lang="zh-CN" altLang="en-US" sz="1400" dirty="0" smtClean="0">
                <a:solidFill>
                  <a:srgbClr val="FF0000"/>
                </a:solidFill>
                <a:latin typeface="楷体_GB2312" panose="02010609030101010101" pitchFamily="49" charset="-122"/>
                <a:ea typeface="楷体_GB2312" panose="02010609030101010101" pitchFamily="49" charset="-122"/>
              </a:rPr>
              <a:t>，顶边距地不宜高于</a:t>
            </a:r>
            <a:r>
              <a:rPr lang="en-US" altLang="zh-CN" sz="1400" dirty="0" smtClean="0">
                <a:solidFill>
                  <a:srgbClr val="FF0000"/>
                </a:solidFill>
                <a:latin typeface="楷体_GB2312" panose="02010609030101010101" pitchFamily="49" charset="-122"/>
                <a:ea typeface="楷体_GB2312" panose="02010609030101010101" pitchFamily="49" charset="-122"/>
              </a:rPr>
              <a:t>2m</a:t>
            </a:r>
            <a:r>
              <a:rPr lang="zh-CN" altLang="en-US" sz="1400" dirty="0" smtClean="0">
                <a:solidFill>
                  <a:srgbClr val="FF0000"/>
                </a:solidFill>
                <a:latin typeface="楷体_GB2312" panose="02010609030101010101" pitchFamily="49" charset="-122"/>
                <a:ea typeface="楷体_GB2312" panose="02010609030101010101" pitchFamily="49" charset="-122"/>
              </a:rPr>
              <a:t>。安装高度小于上述要求时，应采取安全防护措施。</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7.0.7  </a:t>
            </a:r>
            <a:r>
              <a:rPr lang="zh-CN" altLang="en-US" sz="1400" dirty="0" smtClean="0">
                <a:latin typeface="楷体_GB2312" panose="02010609030101010101" pitchFamily="49" charset="-122"/>
                <a:ea typeface="楷体_GB2312" panose="02010609030101010101" pitchFamily="49" charset="-122"/>
              </a:rPr>
              <a:t>三相三线多功能电子表精度等级不应低于</a:t>
            </a:r>
            <a:r>
              <a:rPr lang="en-US" altLang="zh-CN" sz="1400" dirty="0" smtClean="0">
                <a:latin typeface="楷体_GB2312" panose="02010609030101010101" pitchFamily="49" charset="-122"/>
                <a:ea typeface="楷体_GB2312" panose="02010609030101010101" pitchFamily="49" charset="-122"/>
              </a:rPr>
              <a:t>0.5S</a:t>
            </a:r>
            <a:r>
              <a:rPr lang="zh-CN" altLang="en-US" sz="1400" dirty="0" smtClean="0">
                <a:latin typeface="楷体_GB2312" panose="02010609030101010101" pitchFamily="49" charset="-122"/>
                <a:ea typeface="楷体_GB2312" panose="02010609030101010101" pitchFamily="49" charset="-122"/>
              </a:rPr>
              <a:t>级，三相四线多功能电子表精度等级不应低于</a:t>
            </a:r>
            <a:r>
              <a:rPr lang="en-US" altLang="zh-CN" sz="1400" dirty="0" smtClean="0">
                <a:latin typeface="楷体_GB2312" panose="02010609030101010101" pitchFamily="49" charset="-122"/>
                <a:ea typeface="楷体_GB2312" panose="02010609030101010101" pitchFamily="49" charset="-122"/>
              </a:rPr>
              <a:t>1.0</a:t>
            </a:r>
            <a:r>
              <a:rPr lang="zh-CN" altLang="en-US" sz="1400" dirty="0" smtClean="0">
                <a:latin typeface="楷体_GB2312" panose="02010609030101010101" pitchFamily="49" charset="-122"/>
                <a:ea typeface="楷体_GB2312" panose="02010609030101010101" pitchFamily="49" charset="-122"/>
              </a:rPr>
              <a:t>级；单相电子式电能表精度等级不应低于</a:t>
            </a:r>
            <a:r>
              <a:rPr lang="en-US" altLang="zh-CN" sz="1400" dirty="0" smtClean="0">
                <a:latin typeface="楷体_GB2312" panose="02010609030101010101" pitchFamily="49" charset="-122"/>
                <a:ea typeface="楷体_GB2312" panose="02010609030101010101" pitchFamily="49" charset="-122"/>
              </a:rPr>
              <a:t>2.0</a:t>
            </a:r>
            <a:r>
              <a:rPr lang="zh-CN" altLang="en-US" sz="1400" dirty="0" smtClean="0">
                <a:latin typeface="楷体_GB2312" panose="02010609030101010101" pitchFamily="49" charset="-122"/>
                <a:ea typeface="楷体_GB2312" panose="02010609030101010101" pitchFamily="49" charset="-122"/>
              </a:rPr>
              <a:t>级，过载能力不小于</a:t>
            </a:r>
            <a:r>
              <a:rPr lang="en-US" altLang="zh-CN" sz="1400" dirty="0" smtClean="0">
                <a:latin typeface="楷体_GB2312" panose="02010609030101010101" pitchFamily="49" charset="-122"/>
                <a:ea typeface="楷体_GB2312" panose="02010609030101010101" pitchFamily="49" charset="-122"/>
              </a:rPr>
              <a:t>6</a:t>
            </a:r>
            <a:r>
              <a:rPr lang="zh-CN" altLang="en-US" sz="1400" dirty="0" smtClean="0">
                <a:latin typeface="楷体_GB2312" panose="02010609030101010101" pitchFamily="49" charset="-122"/>
                <a:ea typeface="楷体_GB2312" panose="02010609030101010101" pitchFamily="49" charset="-122"/>
              </a:rPr>
              <a:t>倍。</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7.0.8  </a:t>
            </a:r>
            <a:r>
              <a:rPr lang="zh-CN" altLang="en-US" sz="1400" dirty="0" smtClean="0">
                <a:latin typeface="楷体_GB2312" panose="02010609030101010101" pitchFamily="49" charset="-122"/>
                <a:ea typeface="楷体_GB2312" panose="02010609030101010101" pitchFamily="49" charset="-122"/>
              </a:rPr>
              <a:t>电流互感器专用计量绕组精度等级应达到</a:t>
            </a:r>
            <a:r>
              <a:rPr lang="en-US" altLang="zh-CN" sz="1400" dirty="0" smtClean="0">
                <a:latin typeface="楷体_GB2312" panose="02010609030101010101" pitchFamily="49" charset="-122"/>
                <a:ea typeface="楷体_GB2312" panose="02010609030101010101" pitchFamily="49" charset="-122"/>
              </a:rPr>
              <a:t>0.2S</a:t>
            </a:r>
            <a:r>
              <a:rPr lang="zh-CN" altLang="en-US" sz="1400" dirty="0" smtClean="0">
                <a:latin typeface="楷体_GB2312" panose="02010609030101010101" pitchFamily="49" charset="-122"/>
                <a:ea typeface="楷体_GB2312" panose="02010609030101010101" pitchFamily="49" charset="-122"/>
              </a:rPr>
              <a:t>级，电压互感器专用计量绕组精度等级应达到</a:t>
            </a:r>
            <a:r>
              <a:rPr lang="en-US" altLang="zh-CN" sz="1400" dirty="0" smtClean="0">
                <a:latin typeface="楷体_GB2312" panose="02010609030101010101" pitchFamily="49" charset="-122"/>
                <a:ea typeface="楷体_GB2312" panose="02010609030101010101" pitchFamily="49" charset="-122"/>
              </a:rPr>
              <a:t>0.2</a:t>
            </a:r>
            <a:r>
              <a:rPr lang="zh-CN" altLang="en-US" sz="1400" dirty="0" smtClean="0">
                <a:latin typeface="楷体_GB2312" panose="02010609030101010101" pitchFamily="49" charset="-122"/>
                <a:ea typeface="楷体_GB2312" panose="02010609030101010101" pitchFamily="49" charset="-122"/>
              </a:rPr>
              <a:t>级。</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7.0.9  </a:t>
            </a:r>
            <a:r>
              <a:rPr lang="zh-CN" altLang="en-US" sz="1400" dirty="0" smtClean="0">
                <a:solidFill>
                  <a:srgbClr val="FF0000"/>
                </a:solidFill>
                <a:latin typeface="楷体_GB2312" panose="02010609030101010101" pitchFamily="49" charset="-122"/>
                <a:ea typeface="楷体_GB2312" panose="02010609030101010101" pitchFamily="49" charset="-122"/>
              </a:rPr>
              <a:t>电表箱应采用适合海南沿海潮湿气候、耐老化、具有一定强度的材料制作，</a:t>
            </a:r>
            <a:r>
              <a:rPr lang="en-US" altLang="zh-CN" sz="1400" dirty="0" smtClean="0">
                <a:solidFill>
                  <a:srgbClr val="FF0000"/>
                </a:solidFill>
                <a:latin typeface="楷体_GB2312" panose="02010609030101010101" pitchFamily="49" charset="-122"/>
                <a:ea typeface="楷体_GB2312" panose="02010609030101010101" pitchFamily="49" charset="-122"/>
              </a:rPr>
              <a:t>6</a:t>
            </a:r>
            <a:r>
              <a:rPr lang="zh-CN" altLang="en-US" sz="1400" dirty="0" smtClean="0">
                <a:solidFill>
                  <a:srgbClr val="FF0000"/>
                </a:solidFill>
                <a:latin typeface="楷体_GB2312" panose="02010609030101010101" pitchFamily="49" charset="-122"/>
                <a:ea typeface="楷体_GB2312" panose="02010609030101010101" pitchFamily="49" charset="-122"/>
              </a:rPr>
              <a:t>表箱及以下板厚不小于</a:t>
            </a:r>
            <a:r>
              <a:rPr lang="en-US" altLang="zh-CN" sz="1400" dirty="0" smtClean="0">
                <a:solidFill>
                  <a:srgbClr val="FF0000"/>
                </a:solidFill>
                <a:latin typeface="楷体_GB2312" panose="02010609030101010101" pitchFamily="49" charset="-122"/>
                <a:ea typeface="楷体_GB2312" panose="02010609030101010101" pitchFamily="49" charset="-122"/>
              </a:rPr>
              <a:t>1.5mm</a:t>
            </a:r>
            <a:r>
              <a:rPr lang="zh-CN" altLang="en-US" sz="1400" dirty="0" smtClean="0">
                <a:solidFill>
                  <a:srgbClr val="FF0000"/>
                </a:solidFill>
                <a:latin typeface="楷体_GB2312" panose="02010609030101010101" pitchFamily="49" charset="-122"/>
                <a:ea typeface="楷体_GB2312" panose="02010609030101010101" pitchFamily="49" charset="-122"/>
              </a:rPr>
              <a:t>；</a:t>
            </a:r>
            <a:r>
              <a:rPr lang="en-US" altLang="zh-CN" sz="1400" dirty="0" smtClean="0">
                <a:solidFill>
                  <a:srgbClr val="FF0000"/>
                </a:solidFill>
                <a:latin typeface="楷体_GB2312" panose="02010609030101010101" pitchFamily="49" charset="-122"/>
                <a:ea typeface="楷体_GB2312" panose="02010609030101010101" pitchFamily="49" charset="-122"/>
              </a:rPr>
              <a:t>7~12</a:t>
            </a:r>
            <a:r>
              <a:rPr lang="zh-CN" altLang="en-US" sz="1400" dirty="0" smtClean="0">
                <a:solidFill>
                  <a:srgbClr val="FF0000"/>
                </a:solidFill>
                <a:latin typeface="楷体_GB2312" panose="02010609030101010101" pitchFamily="49" charset="-122"/>
                <a:ea typeface="楷体_GB2312" panose="02010609030101010101" pitchFamily="49" charset="-122"/>
              </a:rPr>
              <a:t>表箱板厚不小于</a:t>
            </a:r>
            <a:r>
              <a:rPr lang="en-US" altLang="zh-CN" sz="1400" dirty="0" smtClean="0">
                <a:solidFill>
                  <a:srgbClr val="FF0000"/>
                </a:solidFill>
                <a:latin typeface="楷体_GB2312" panose="02010609030101010101" pitchFamily="49" charset="-122"/>
                <a:ea typeface="楷体_GB2312" panose="02010609030101010101" pitchFamily="49" charset="-122"/>
              </a:rPr>
              <a:t>2.0mm</a:t>
            </a:r>
            <a:r>
              <a:rPr lang="zh-CN" altLang="en-US" sz="1400" dirty="0" smtClean="0">
                <a:solidFill>
                  <a:srgbClr val="FF0000"/>
                </a:solidFill>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电表正面应设透明窗口，便于读取电表参数。电表箱应具有防窃电功能。</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572528"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八、设计、施工和验收</a:t>
            </a:r>
            <a:endParaRPr lang="zh-CN" altLang="en-US" sz="2800" dirty="0" smtClean="0"/>
          </a:p>
        </p:txBody>
      </p:sp>
      <p:sp>
        <p:nvSpPr>
          <p:cNvPr id="2" name="内容占位符 2"/>
          <p:cNvSpPr>
            <a:spLocks noGrp="1"/>
          </p:cNvSpPr>
          <p:nvPr/>
        </p:nvSpPr>
        <p:spPr>
          <a:xfrm>
            <a:off x="383540" y="767715"/>
            <a:ext cx="8227695" cy="11417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8.1</a:t>
            </a:r>
            <a:r>
              <a:rPr lang="zh-CN" altLang="en-US" sz="1400" b="1" dirty="0">
                <a:latin typeface="楷体_GB2312" panose="02010609030101010101" pitchFamily="49" charset="-122"/>
                <a:ea typeface="楷体_GB2312" panose="02010609030101010101" pitchFamily="49" charset="-122"/>
              </a:rPr>
              <a:t> 一般规定</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8.1.1  </a:t>
            </a:r>
            <a:r>
              <a:rPr lang="zh-CN" altLang="en-US" sz="1400" dirty="0" smtClean="0">
                <a:latin typeface="楷体_GB2312" panose="02010609030101010101" pitchFamily="49" charset="-122"/>
                <a:ea typeface="楷体_GB2312" panose="02010609030101010101" pitchFamily="49" charset="-122"/>
              </a:rPr>
              <a:t>小区供配电系统的设计、施工、安装、验收和维护应满足现行国家、行业以及地区有关技术规范和标准。</a:t>
            </a:r>
            <a:endParaRPr lang="zh-CN" altLang="en-US" sz="1400" dirty="0" smtClean="0">
              <a:latin typeface="楷体_GB2312" panose="02010609030101010101" pitchFamily="49" charset="-122"/>
              <a:ea typeface="楷体_GB2312" panose="02010609030101010101" pitchFamily="49" charset="-122"/>
            </a:endParaRPr>
          </a:p>
        </p:txBody>
      </p:sp>
      <p:sp>
        <p:nvSpPr>
          <p:cNvPr id="5" name="内容占位符 2"/>
          <p:cNvSpPr>
            <a:spLocks noGrp="1"/>
          </p:cNvSpPr>
          <p:nvPr/>
        </p:nvSpPr>
        <p:spPr>
          <a:xfrm>
            <a:off x="340360" y="1590041"/>
            <a:ext cx="8227695" cy="21247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8.2</a:t>
            </a:r>
            <a:r>
              <a:rPr lang="zh-CN" altLang="en-US" sz="1400" b="1" dirty="0">
                <a:latin typeface="楷体_GB2312" panose="02010609030101010101" pitchFamily="49" charset="-122"/>
                <a:ea typeface="楷体_GB2312" panose="02010609030101010101" pitchFamily="49" charset="-122"/>
              </a:rPr>
              <a:t> 设计</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8.2.1  </a:t>
            </a:r>
            <a:r>
              <a:rPr lang="zh-CN" altLang="en-US" sz="1400" dirty="0" smtClean="0">
                <a:latin typeface="楷体_GB2312" panose="02010609030101010101" pitchFamily="49" charset="-122"/>
                <a:ea typeface="楷体_GB2312" panose="02010609030101010101" pitchFamily="49" charset="-122"/>
              </a:rPr>
              <a:t>电气设计单位设计资质应符合</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工程设计资质标准</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和</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建设工程勘察设计资质管理规定</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等有关规定要求。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8.2.2  </a:t>
            </a:r>
            <a:r>
              <a:rPr lang="zh-CN" altLang="en-US" sz="1400" dirty="0" smtClean="0">
                <a:latin typeface="楷体_GB2312" panose="02010609030101010101" pitchFamily="49" charset="-122"/>
                <a:ea typeface="楷体_GB2312" panose="02010609030101010101" pitchFamily="49" charset="-122"/>
              </a:rPr>
              <a:t>小区供配电系统设计应符合小区总体规划要求，并与建筑、结构、给排水、通风空调、弱电、道路和园林专业密切配合。</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8.2.3  </a:t>
            </a:r>
            <a:r>
              <a:rPr lang="zh-CN" altLang="en-US" sz="1400" dirty="0" smtClean="0">
                <a:latin typeface="楷体_GB2312" panose="02010609030101010101" pitchFamily="49" charset="-122"/>
                <a:ea typeface="楷体_GB2312" panose="02010609030101010101" pitchFamily="49" charset="-122"/>
              </a:rPr>
              <a:t>设计单位和建设单位应与当地供电部门协商，确定供电电源、容量和继电保护要求等相关要求。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8.2.4  </a:t>
            </a:r>
            <a:r>
              <a:rPr lang="zh-CN" altLang="en-US" sz="1400" dirty="0" smtClean="0">
                <a:latin typeface="楷体_GB2312" panose="02010609030101010101" pitchFamily="49" charset="-122"/>
                <a:ea typeface="楷体_GB2312" panose="02010609030101010101" pitchFamily="49" charset="-122"/>
              </a:rPr>
              <a:t>电气设计应满足消防、人防和公共安全的要求。</a:t>
            </a:r>
            <a:endParaRPr lang="zh-CN" altLang="en-US" sz="1400" dirty="0" smtClean="0">
              <a:latin typeface="楷体_GB2312" panose="02010609030101010101" pitchFamily="49" charset="-122"/>
              <a:ea typeface="楷体_GB2312" panose="02010609030101010101" pitchFamily="49" charset="-122"/>
            </a:endParaRPr>
          </a:p>
        </p:txBody>
      </p:sp>
      <p:sp>
        <p:nvSpPr>
          <p:cNvPr id="9" name="内容占位符 2"/>
          <p:cNvSpPr>
            <a:spLocks noGrp="1"/>
          </p:cNvSpPr>
          <p:nvPr/>
        </p:nvSpPr>
        <p:spPr>
          <a:xfrm>
            <a:off x="319405" y="3500438"/>
            <a:ext cx="8227695" cy="23806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8.3</a:t>
            </a:r>
            <a:r>
              <a:rPr lang="zh-CN" altLang="en-US" sz="1400" b="1" dirty="0">
                <a:latin typeface="楷体_GB2312" panose="02010609030101010101" pitchFamily="49" charset="-122"/>
                <a:ea typeface="楷体_GB2312" panose="02010609030101010101" pitchFamily="49" charset="-122"/>
              </a:rPr>
              <a:t> 施工安装</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8.3.1  </a:t>
            </a:r>
            <a:r>
              <a:rPr lang="zh-CN" altLang="en-US" sz="1400" dirty="0" smtClean="0">
                <a:latin typeface="楷体_GB2312" panose="02010609030101010101" pitchFamily="49" charset="-122"/>
                <a:ea typeface="楷体_GB2312" panose="02010609030101010101" pitchFamily="49" charset="-122"/>
              </a:rPr>
              <a:t>电气施工单位施工资质应符合</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建筑业企业资质等级标准</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和</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建筑业企业资质管理规定</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等有关规定要求。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8.3.2  </a:t>
            </a:r>
            <a:r>
              <a:rPr lang="zh-CN" altLang="en-US" sz="1400" dirty="0" smtClean="0">
                <a:latin typeface="楷体_GB2312" panose="02010609030101010101" pitchFamily="49" charset="-122"/>
                <a:ea typeface="楷体_GB2312" panose="02010609030101010101" pitchFamily="49" charset="-122"/>
              </a:rPr>
              <a:t>施工单位应按照有合法手续的施工图文件进行施工，如有变更要求，应有合法程序。</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8.3.3  </a:t>
            </a:r>
            <a:r>
              <a:rPr lang="zh-CN" altLang="en-US" sz="1400" dirty="0" smtClean="0">
                <a:latin typeface="楷体_GB2312" panose="02010609030101010101" pitchFamily="49" charset="-122"/>
                <a:ea typeface="楷体_GB2312" panose="02010609030101010101" pitchFamily="49" charset="-122"/>
              </a:rPr>
              <a:t>电气施工单位应做好施工组织，与土建、给排水、通风、消防和人防等施工单位密切配合，做好施工资料。</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8.3.4  </a:t>
            </a:r>
            <a:r>
              <a:rPr lang="zh-CN" altLang="en-US" sz="1400" dirty="0" smtClean="0">
                <a:latin typeface="楷体_GB2312" panose="02010609030101010101" pitchFamily="49" charset="-122"/>
                <a:ea typeface="楷体_GB2312" panose="02010609030101010101" pitchFamily="49" charset="-122"/>
              </a:rPr>
              <a:t>高压电器的施工、安装及调试应符合现行</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电气装置安装工程电气设备交接试验标准</a:t>
            </a:r>
            <a:r>
              <a:rPr lang="en-US" altLang="zh-CN" sz="1400" dirty="0" smtClean="0">
                <a:latin typeface="楷体_GB2312" panose="02010609030101010101" pitchFamily="49" charset="-122"/>
                <a:ea typeface="楷体_GB2312" panose="02010609030101010101" pitchFamily="49" charset="-122"/>
              </a:rPr>
              <a:t>》GB 50150</a:t>
            </a:r>
            <a:r>
              <a:rPr lang="zh-CN" altLang="en-US" sz="1400" dirty="0" smtClean="0">
                <a:latin typeface="楷体_GB2312" panose="02010609030101010101" pitchFamily="49" charset="-122"/>
                <a:ea typeface="楷体_GB2312" panose="02010609030101010101" pitchFamily="49" charset="-122"/>
              </a:rPr>
              <a:t>等相关标准要求；低压电器的施工、安装及调试应符合现行</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电气装置安装工程 低压电器施工及验收规范</a:t>
            </a:r>
            <a:r>
              <a:rPr lang="en-US" altLang="zh-CN" sz="1400" dirty="0" smtClean="0">
                <a:latin typeface="楷体_GB2312" panose="02010609030101010101" pitchFamily="49" charset="-122"/>
                <a:ea typeface="楷体_GB2312" panose="02010609030101010101" pitchFamily="49" charset="-122"/>
              </a:rPr>
              <a:t>》GB 50254-2014</a:t>
            </a:r>
            <a:r>
              <a:rPr lang="zh-CN" altLang="en-US" sz="1400" dirty="0" smtClean="0">
                <a:latin typeface="楷体_GB2312" panose="02010609030101010101" pitchFamily="49" charset="-122"/>
                <a:ea typeface="楷体_GB2312" panose="02010609030101010101" pitchFamily="49" charset="-122"/>
              </a:rPr>
              <a:t>等相关标准要求。</a:t>
            </a:r>
            <a:endParaRPr lang="zh-CN" altLang="en-US" sz="1400" dirty="0" smtClean="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八、设计、施工和验收</a:t>
            </a:r>
            <a:endParaRPr lang="zh-CN" altLang="en-US" sz="2800" dirty="0" smtClean="0"/>
          </a:p>
        </p:txBody>
      </p:sp>
      <p:sp>
        <p:nvSpPr>
          <p:cNvPr id="2" name="内容占位符 2"/>
          <p:cNvSpPr>
            <a:spLocks noGrp="1"/>
          </p:cNvSpPr>
          <p:nvPr/>
        </p:nvSpPr>
        <p:spPr>
          <a:xfrm>
            <a:off x="383540" y="695960"/>
            <a:ext cx="8227695" cy="59442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楷体_GB2312" panose="02010609030101010101" pitchFamily="49" charset="-122"/>
                <a:ea typeface="楷体_GB2312" panose="02010609030101010101" pitchFamily="49" charset="-122"/>
              </a:rPr>
              <a:t>8.4</a:t>
            </a:r>
            <a:r>
              <a:rPr lang="zh-CN" altLang="en-US" sz="1400" b="1" dirty="0">
                <a:latin typeface="楷体_GB2312" panose="02010609030101010101" pitchFamily="49" charset="-122"/>
                <a:ea typeface="楷体_GB2312" panose="02010609030101010101" pitchFamily="49" charset="-122"/>
              </a:rPr>
              <a:t> 验收</a:t>
            </a:r>
            <a:endParaRPr lang="zh-CN" altLang="en-US" sz="1400" b="1" dirty="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8.4.1  </a:t>
            </a:r>
            <a:r>
              <a:rPr lang="zh-CN" altLang="en-US" sz="1400" dirty="0" smtClean="0">
                <a:solidFill>
                  <a:srgbClr val="FF0000"/>
                </a:solidFill>
                <a:latin typeface="楷体_GB2312" panose="02010609030101010101" pitchFamily="49" charset="-122"/>
                <a:ea typeface="楷体_GB2312" panose="02010609030101010101" pitchFamily="49" charset="-122"/>
              </a:rPr>
              <a:t>工程验收应有建设单位、设计单位、监理单位、施工单位、供电企业等有关部门参加，应按照国家施工和验收标准进行验收。</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8.4.2  </a:t>
            </a:r>
            <a:r>
              <a:rPr lang="zh-CN" altLang="en-US" sz="1400" dirty="0" smtClean="0">
                <a:latin typeface="楷体_GB2312" panose="02010609030101010101" pitchFamily="49" charset="-122"/>
                <a:ea typeface="楷体_GB2312" panose="02010609030101010101" pitchFamily="49" charset="-122"/>
              </a:rPr>
              <a:t>竣工验收应以设计图纸和设计单位出具的具有合法程序的变更通知单为准。</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8.4.3  </a:t>
            </a:r>
            <a:r>
              <a:rPr lang="zh-CN" altLang="en-US" sz="1400" dirty="0" smtClean="0">
                <a:solidFill>
                  <a:srgbClr val="FF0000"/>
                </a:solidFill>
                <a:latin typeface="楷体_GB2312" panose="02010609030101010101" pitchFamily="49" charset="-122"/>
                <a:ea typeface="楷体_GB2312" panose="02010609030101010101" pitchFamily="49" charset="-122"/>
              </a:rPr>
              <a:t>建设单位应于工程验收前</a:t>
            </a:r>
            <a:r>
              <a:rPr lang="en-US" altLang="zh-CN" sz="1400" dirty="0" smtClean="0">
                <a:solidFill>
                  <a:srgbClr val="FF0000"/>
                </a:solidFill>
                <a:latin typeface="楷体_GB2312" panose="02010609030101010101" pitchFamily="49" charset="-122"/>
                <a:ea typeface="楷体_GB2312" panose="02010609030101010101" pitchFamily="49" charset="-122"/>
              </a:rPr>
              <a:t>5</a:t>
            </a:r>
            <a:r>
              <a:rPr lang="zh-CN" altLang="en-US" sz="1400" dirty="0" smtClean="0">
                <a:solidFill>
                  <a:srgbClr val="FF0000"/>
                </a:solidFill>
                <a:latin typeface="楷体_GB2312" panose="02010609030101010101" pitchFamily="49" charset="-122"/>
                <a:ea typeface="楷体_GB2312" panose="02010609030101010101" pitchFamily="49" charset="-122"/>
              </a:rPr>
              <a:t>日向验收参与单位提供竣工报告、竣工图、安装技术记录、隐蔽工程记录、中间验收记录、设计变更、设备材料清单及说明书等资料和文件。</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8.4.4  </a:t>
            </a:r>
            <a:r>
              <a:rPr lang="zh-CN" altLang="en-US" sz="1400" dirty="0" smtClean="0">
                <a:solidFill>
                  <a:srgbClr val="FF0000"/>
                </a:solidFill>
                <a:latin typeface="楷体_GB2312" panose="02010609030101010101" pitchFamily="49" charset="-122"/>
                <a:ea typeface="楷体_GB2312" panose="02010609030101010101" pitchFamily="49" charset="-122"/>
              </a:rPr>
              <a:t>电能计量装置验收要求如下：</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电能计量装置须经检验合格后方可投入使用；</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电能计量装置验收项目及内容应符合</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电能计量装置技术管理规程</a:t>
            </a:r>
            <a:r>
              <a:rPr lang="en-US" altLang="zh-CN" sz="1400" dirty="0" smtClean="0">
                <a:latin typeface="楷体_GB2312" panose="02010609030101010101" pitchFamily="49" charset="-122"/>
                <a:ea typeface="楷体_GB2312" panose="02010609030101010101" pitchFamily="49" charset="-122"/>
              </a:rPr>
              <a:t>》DL/T 448</a:t>
            </a:r>
            <a:r>
              <a:rPr lang="zh-CN" altLang="en-US" sz="1400" dirty="0" smtClean="0">
                <a:latin typeface="楷体_GB2312" panose="02010609030101010101" pitchFamily="49" charset="-122"/>
                <a:ea typeface="楷体_GB2312" panose="02010609030101010101" pitchFamily="49" charset="-122"/>
              </a:rPr>
              <a:t>有关规定；</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电表箱箱体满足本标准要求；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电表及计量用互感器规格、精度与设计一致；</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8.4.5  </a:t>
            </a:r>
            <a:r>
              <a:rPr lang="zh-CN" altLang="en-US" sz="1400" dirty="0" smtClean="0">
                <a:solidFill>
                  <a:srgbClr val="FF0000"/>
                </a:solidFill>
                <a:latin typeface="楷体_GB2312" panose="02010609030101010101" pitchFamily="49" charset="-122"/>
                <a:ea typeface="楷体_GB2312" panose="02010609030101010101" pitchFamily="49" charset="-122"/>
              </a:rPr>
              <a:t>电气保护及控制验收要求如下：</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高压系统继电保护符合电网要求；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低压系统线路保护灵敏度符合设计要求；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电气设备保护灵敏度满足设计和产品规定要求；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电气设备起动、运行、故障保护和控制功能满足设计要求；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  </a:t>
            </a:r>
            <a:r>
              <a:rPr lang="zh-CN" altLang="en-US" sz="1400" dirty="0" smtClean="0">
                <a:latin typeface="楷体_GB2312" panose="02010609030101010101" pitchFamily="49" charset="-122"/>
                <a:ea typeface="楷体_GB2312" panose="02010609030101010101" pitchFamily="49" charset="-122"/>
              </a:rPr>
              <a:t>电气系统与消防系统联动满足设计要求；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8.4.6  </a:t>
            </a:r>
            <a:r>
              <a:rPr lang="zh-CN" altLang="en-US" sz="1400" dirty="0" smtClean="0">
                <a:solidFill>
                  <a:srgbClr val="FF0000"/>
                </a:solidFill>
                <a:latin typeface="楷体_GB2312" panose="02010609030101010101" pitchFamily="49" charset="-122"/>
                <a:ea typeface="楷体_GB2312" panose="02010609030101010101" pitchFamily="49" charset="-122"/>
              </a:rPr>
              <a:t>变配电系统：</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  </a:t>
            </a:r>
            <a:r>
              <a:rPr lang="zh-CN" altLang="en-US" sz="1400" dirty="0" smtClean="0">
                <a:latin typeface="楷体_GB2312" panose="02010609030101010101" pitchFamily="49" charset="-122"/>
                <a:ea typeface="楷体_GB2312" panose="02010609030101010101" pitchFamily="49" charset="-122"/>
              </a:rPr>
              <a:t>安装平面与设计图纸一致；</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  </a:t>
            </a:r>
            <a:r>
              <a:rPr lang="zh-CN" altLang="en-US" sz="1400" dirty="0" smtClean="0">
                <a:latin typeface="楷体_GB2312" panose="02010609030101010101" pitchFamily="49" charset="-122"/>
                <a:ea typeface="楷体_GB2312" panose="02010609030101010101" pitchFamily="49" charset="-122"/>
              </a:rPr>
              <a:t>接地形式与接地电阻达到设计要求；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  </a:t>
            </a:r>
            <a:r>
              <a:rPr lang="zh-CN" altLang="en-US" sz="1400" dirty="0" smtClean="0">
                <a:latin typeface="楷体_GB2312" panose="02010609030101010101" pitchFamily="49" charset="-122"/>
                <a:ea typeface="楷体_GB2312" panose="02010609030101010101" pitchFamily="49" charset="-122"/>
              </a:rPr>
              <a:t>耐压试验符合相关规定；</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4  </a:t>
            </a:r>
            <a:r>
              <a:rPr lang="zh-CN" altLang="en-US" sz="1400" dirty="0" smtClean="0">
                <a:latin typeface="楷体_GB2312" panose="02010609030101010101" pitchFamily="49" charset="-122"/>
                <a:ea typeface="楷体_GB2312" panose="02010609030101010101" pitchFamily="49" charset="-122"/>
              </a:rPr>
              <a:t>电器元件，断路器、接触器、继电器、互感器等的规格和技术参数符合设计要求；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5  </a:t>
            </a:r>
            <a:r>
              <a:rPr lang="zh-CN" altLang="en-US" sz="1400" dirty="0" smtClean="0">
                <a:latin typeface="楷体_GB2312" panose="02010609030101010101" pitchFamily="49" charset="-122"/>
                <a:ea typeface="楷体_GB2312" panose="02010609030101010101" pitchFamily="49" charset="-122"/>
              </a:rPr>
              <a:t>电线、电缆、桥架、线槽等的规格和技术参数符合设计要求。</a:t>
            </a: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九、运行维护</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57835" y="876935"/>
            <a:ext cx="8227695" cy="46952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a:t>
            </a:r>
            <a:r>
              <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  一般规定</a:t>
            </a:r>
            <a:endPar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9.1.1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运行维护单位应明确供配电设施的管理章程和负责人员，向用户公布联系人的联系方式，并配置具有电力从业资格的人员持证上岗。不允许转交或委托其他人员或企业进行运行、维护和管理。</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9.1.2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运行维护单位应设置供配电设施运行和安全等管理岗位，负责管理设施的运行、安全等工作。</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9.1.3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运行维护单位应建立供配电设施运行维护规程及管理制度，并按相关管理办法开展相应的供配电设施试验检测，及时处理存在的缺陷。</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9.1.4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运行维护单位应进行供配电设施安全运行分析及设备状态评价，并根据需要开展供配电设施更新改造。</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9.1.5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运行维护单位应组织开展岗位培训工作，提高人员安全及操作技能。</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9.1.6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运行维护单位在接到用户电气报警后应按照相关管理办法，及时处理故障。</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9.1.7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运行维护单位应有缺陷管理制度。</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endParaRPr sz="1400"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9.2</a:t>
            </a:r>
            <a:r>
              <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  </a:t>
            </a:r>
            <a:r>
              <a:rPr lang="zh-CN"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界限划分</a:t>
            </a:r>
            <a:endPar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9.2.1  </a:t>
            </a:r>
            <a:r>
              <a:rPr lang="zh-CN" altLang="en-US" sz="1400" dirty="0" smtClean="0">
                <a:solidFill>
                  <a:srgbClr val="FF0000"/>
                </a:solidFill>
                <a:latin typeface="楷体_GB2312" panose="02010609030101010101" pitchFamily="49" charset="-122"/>
                <a:ea typeface="楷体_GB2312" panose="02010609030101010101" pitchFamily="49" charset="-122"/>
                <a:cs typeface="楷体_GB2312" panose="02010609030101010101" pitchFamily="49" charset="-122"/>
                <a:sym typeface="+mn-ea"/>
              </a:rPr>
              <a:t>住宅小区配套建设的供配电设施，经产权人同意，移交给供配电管理企业后，由供配电管理企业承担运行维护和更新改造责任。</a:t>
            </a:r>
            <a:endParaRPr lang="zh-CN" altLang="en-US" sz="1400" dirty="0" smtClean="0">
              <a:solidFill>
                <a:srgbClr val="FF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9.2.2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住宅小区公共设施用电由产权人委托其他有资质的企业承担运行维护和更新改造责任。</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9.2.3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住宅小区配套建设供配电设施移交给供配电管理企业时，应签订移交协议，明确相关责任和义务。</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zh-CN" altLang="en-US" sz="1400" dirty="0" smtClean="0">
                <a:latin typeface="楷体_GB2312" panose="02010609030101010101" pitchFamily="49" charset="-122"/>
                <a:ea typeface="楷体_GB2312" panose="02010609030101010101" pitchFamily="49" charset="-122"/>
              </a:rPr>
              <a:t>  </a:t>
            </a: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715404"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九、运行维护</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57835" y="876935"/>
            <a:ext cx="8227695" cy="54533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9.3</a:t>
            </a:r>
            <a:r>
              <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  巡视检查</a:t>
            </a:r>
            <a:endParaRPr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9.3.1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运行维护单位应制定值班岗位责任制和工作标准，明确值班人员的岗位责任和工作流程。运行维护单位应严格服从电力调度指令，与电网调度关系的操作、事故处理等应启用录音设备。</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9.3.2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应规范交接班管理，并做好交接班记录。事故处理和倒闸操作时，不得交接班。</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9.3.3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供配电设施的巡视可分为定期巡视和特殊巡视。定期巡视为正常情况下设施运行状态的检查巡视；特殊巡视为恶劣气候条件下、设备存在严重缺陷及新设备投运等特殊情况下对设施的巡视检查。</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9.3.4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巡视检查要根据设施设备的具体情况确定合理的巡视周期。</a:t>
            </a:r>
            <a:endPar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sz="1400" b="1"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9.4</a:t>
            </a:r>
            <a:r>
              <a:rPr sz="1400" b="1"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  </a:t>
            </a:r>
            <a:r>
              <a:rPr lang="zh-CN"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试验检测</a:t>
            </a:r>
            <a:endParaRPr lang="zh-CN" sz="1400" b="1"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9.4.1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供配电设施投入运行后，应编制试验检测计划，进行预防性试验、状态检修试验等。</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9.4.2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试验检测计划应包括时间安排、试验检测内容、试验检测方案和安全措施等，影响电网正常供电的试验检测计划应报送供电企业，并记录、汇报试验检测结果。</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9.4.3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试验检测工作应按规定由具备相应资质的企业开展。</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9.4.4  </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供配电设施交接试验按照国家标准</a:t>
            </a: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电气装置安装工程电气设备交接试验标准</a:t>
            </a: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》GB 50150</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执行；供配电设施预防性试验按照电力行业标准</a:t>
            </a: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电力设备预防性试验规程</a:t>
            </a:r>
            <a:r>
              <a:rPr lang="en-US" altLang="zh-CN"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》DL/T 596</a:t>
            </a:r>
            <a:r>
              <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rPr>
              <a:t>执行。</a:t>
            </a:r>
            <a:endParaRPr lang="zh-CN" altLang="en-US" sz="1400" dirty="0" smtClean="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a:p>
            <a:pPr marL="0" indent="0">
              <a:buNone/>
            </a:pPr>
            <a:r>
              <a:rPr lang="zh-CN" altLang="en-US" sz="1400" dirty="0" smtClean="0">
                <a:latin typeface="楷体_GB2312" panose="02010609030101010101" pitchFamily="49" charset="-122"/>
                <a:ea typeface="楷体_GB2312" panose="02010609030101010101" pitchFamily="49" charset="-122"/>
                <a:cs typeface="楷体_GB2312" panose="02010609030101010101" pitchFamily="49" charset="-122"/>
              </a:rPr>
              <a:t> </a:t>
            </a:r>
            <a:endParaRPr sz="1400" dirty="0">
              <a:solidFill>
                <a:srgbClr val="000000"/>
              </a:solidFill>
              <a:latin typeface="楷体_GB2312" panose="02010609030101010101" pitchFamily="49" charset="-122"/>
              <a:ea typeface="楷体_GB2312" panose="02010609030101010101" pitchFamily="49" charset="-122"/>
              <a:cs typeface="楷体_GB2312" panose="02010609030101010101" pitchFamily="49" charset="-122"/>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13" name="直接连接符 12"/>
          <p:cNvCxnSpPr/>
          <p:nvPr/>
        </p:nvCxnSpPr>
        <p:spPr>
          <a:xfrm>
            <a:off x="0" y="6570684"/>
            <a:ext cx="878684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latin typeface="楷体_GB2312" panose="02010609030101010101" pitchFamily="49" charset="-122"/>
                <a:ea typeface="楷体_GB2312" panose="02010609030101010101" pitchFamily="49" charset="-122"/>
              </a:rPr>
              <a:t>一</a:t>
            </a:r>
            <a:r>
              <a:rPr lang="zh-CN" altLang="en-US" sz="2800" dirty="0" smtClean="0"/>
              <a:t>、总则</a:t>
            </a:r>
            <a:endParaRPr lang="fr-FR" sz="2000" dirty="0">
              <a:latin typeface="楷体_GB2312" panose="02010609030101010101" pitchFamily="49" charset="-122"/>
              <a:ea typeface="楷体_GB2312" panose="02010609030101010101" pitchFamily="49" charset="-122"/>
            </a:endParaRPr>
          </a:p>
        </p:txBody>
      </p:sp>
      <p:sp>
        <p:nvSpPr>
          <p:cNvPr id="8" name="内容占位符 2"/>
          <p:cNvSpPr>
            <a:spLocks noGrp="1"/>
          </p:cNvSpPr>
          <p:nvPr>
            <p:ph idx="1"/>
          </p:nvPr>
        </p:nvSpPr>
        <p:spPr>
          <a:xfrm>
            <a:off x="389255" y="1294765"/>
            <a:ext cx="8227695" cy="4485005"/>
          </a:xfrm>
        </p:spPr>
        <p:txBody>
          <a:bodyPr>
            <a:normAutofit/>
          </a:bodyPr>
          <a:lstStyle/>
          <a:p>
            <a:pPr marL="0" indent="0">
              <a:buNone/>
            </a:pPr>
            <a:r>
              <a:rPr lang="en-US" altLang="zh-CN" sz="1400" dirty="0" smtClean="0">
                <a:latin typeface="楷体_GB2312" panose="02010609030101010101" pitchFamily="49" charset="-122"/>
                <a:ea typeface="楷体_GB2312" panose="02010609030101010101" pitchFamily="49" charset="-122"/>
              </a:rPr>
              <a:t>1.0.1  </a:t>
            </a:r>
            <a:r>
              <a:rPr lang="zh-CN" altLang="en-US" sz="1400" dirty="0" smtClean="0">
                <a:latin typeface="楷体_GB2312" panose="02010609030101010101" pitchFamily="49" charset="-122"/>
                <a:ea typeface="楷体_GB2312" panose="02010609030101010101" pitchFamily="49" charset="-122"/>
              </a:rPr>
              <a:t>为贯彻执行国家的技术经济政策，规范海南省新建住宅小区供配电设施建设工程的设计、施工、验收和运行维护，做到安全可靠、经济合理、技术先进、绿色环保、维护管理方便，根据海南省工作实际，制定本标准。</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b="1" dirty="0" smtClean="0">
                <a:solidFill>
                  <a:srgbClr val="FF0000"/>
                </a:solidFill>
                <a:latin typeface="楷体_GB2312" panose="02010609030101010101" pitchFamily="49" charset="-122"/>
                <a:ea typeface="楷体_GB2312" panose="02010609030101010101" pitchFamily="49" charset="-122"/>
              </a:rPr>
              <a:t>1.0.2  </a:t>
            </a:r>
            <a:r>
              <a:rPr lang="zh-CN" altLang="en-US" sz="1400" b="1" dirty="0" smtClean="0">
                <a:solidFill>
                  <a:srgbClr val="FF0000"/>
                </a:solidFill>
                <a:latin typeface="楷体_GB2312" panose="02010609030101010101" pitchFamily="49" charset="-122"/>
                <a:ea typeface="楷体_GB2312" panose="02010609030101010101" pitchFamily="49" charset="-122"/>
              </a:rPr>
              <a:t>本标准适用于海南省新建住宅小区、带商业的住宅楼等建筑及附属配套设施的供配电设施建设工程的设计、施工、验收和运行维护。改建和扩建工程计量部分应执行本标准，变配电部分具备条件时应执行本标准。</a:t>
            </a:r>
            <a:endParaRPr lang="zh-CN" altLang="en-US" sz="1400" b="1"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1.0.3  </a:t>
            </a:r>
            <a:r>
              <a:rPr lang="zh-CN" altLang="en-US" sz="1400" dirty="0" smtClean="0">
                <a:latin typeface="楷体_GB2312" panose="02010609030101010101" pitchFamily="49" charset="-122"/>
                <a:ea typeface="楷体_GB2312" panose="02010609030101010101" pitchFamily="49" charset="-122"/>
              </a:rPr>
              <a:t>住宅小区供配电设施建设，应坚持绿色建筑设计理念、应采用成熟、有效的节能措施，降低电能损耗；应选用符合国家现行技术标准的产品，并有国家质量部门的认证，严禁使用国家及海南省明令禁止的产品。变配电系统的容量、设备配置应经济合理，降低工程投资、节省设备及材料。</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1.0.4  </a:t>
            </a:r>
            <a:r>
              <a:rPr lang="zh-CN" altLang="en-US" sz="1400" dirty="0" smtClean="0">
                <a:latin typeface="楷体_GB2312" panose="02010609030101010101" pitchFamily="49" charset="-122"/>
                <a:ea typeface="楷体_GB2312" panose="02010609030101010101" pitchFamily="49" charset="-122"/>
              </a:rPr>
              <a:t>住宅小区电气设计，应采用经实践证明行之有效的新技术，提高经济、社会效益；应符合小区内总体规划，满足与建筑物、道路、给排水、燃气和弱电管线的安全距离和维护空间要求。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1.0.5  </a:t>
            </a:r>
            <a:r>
              <a:rPr lang="zh-CN" altLang="en-US" sz="1400" dirty="0" smtClean="0">
                <a:latin typeface="楷体_GB2312" panose="02010609030101010101" pitchFamily="49" charset="-122"/>
                <a:ea typeface="楷体_GB2312" panose="02010609030101010101" pitchFamily="49" charset="-122"/>
              </a:rPr>
              <a:t>设计范围包含住宅小区内的变配电系统设计，住宅小区配建停车位的电动汽车充电设施设计、施工及验收</a:t>
            </a:r>
            <a:r>
              <a:rPr lang="zh-CN" altLang="en-US" sz="1400" dirty="0" smtClean="0">
                <a:solidFill>
                  <a:srgbClr val="FF0000"/>
                </a:solidFill>
                <a:latin typeface="楷体_GB2312" panose="02010609030101010101" pitchFamily="49" charset="-122"/>
                <a:ea typeface="楷体_GB2312" panose="02010609030101010101" pitchFamily="49" charset="-122"/>
              </a:rPr>
              <a:t>应符合</a:t>
            </a:r>
            <a:r>
              <a:rPr lang="en-US" altLang="zh-CN" sz="1400" dirty="0" smtClean="0">
                <a:solidFill>
                  <a:srgbClr val="FF0000"/>
                </a:solidFill>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海南省电动汽车充电设施建设技术标准</a:t>
            </a:r>
            <a:r>
              <a:rPr lang="en-US" altLang="zh-CN" sz="1400" dirty="0" smtClean="0">
                <a:solidFill>
                  <a:srgbClr val="FF0000"/>
                </a:solidFill>
                <a:latin typeface="楷体_GB2312" panose="02010609030101010101" pitchFamily="49" charset="-122"/>
                <a:ea typeface="楷体_GB2312" panose="02010609030101010101" pitchFamily="49" charset="-122"/>
              </a:rPr>
              <a:t>》DBJ 46-041</a:t>
            </a:r>
            <a:r>
              <a:rPr lang="zh-CN" altLang="en-US" sz="1400" dirty="0" smtClean="0">
                <a:latin typeface="楷体_GB2312" panose="02010609030101010101" pitchFamily="49" charset="-122"/>
                <a:ea typeface="楷体_GB2312" panose="02010609030101010101" pitchFamily="49" charset="-122"/>
              </a:rPr>
              <a:t>等相关标准的要求。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1.0.6  </a:t>
            </a:r>
            <a:r>
              <a:rPr lang="zh-CN" altLang="en-US" sz="1400" dirty="0" smtClean="0">
                <a:latin typeface="楷体_GB2312" panose="02010609030101010101" pitchFamily="49" charset="-122"/>
                <a:ea typeface="楷体_GB2312" panose="02010609030101010101" pitchFamily="49" charset="-122"/>
              </a:rPr>
              <a:t>在住宅小区建筑设计环节，应按照国家及海南省相关文件中关于小区终期配建的电动汽车充电设备数量及相应用电容量规定，预留充电基础设施接入电源、变配电装置、线路通道和充电设备的安装条件。</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1.0.7  </a:t>
            </a:r>
            <a:r>
              <a:rPr lang="zh-CN" altLang="en-US" sz="1400" dirty="0" smtClean="0">
                <a:latin typeface="楷体_GB2312" panose="02010609030101010101" pitchFamily="49" charset="-122"/>
                <a:ea typeface="楷体_GB2312" panose="02010609030101010101" pitchFamily="49" charset="-122"/>
              </a:rPr>
              <a:t>海南省新建住宅小区供配电设施建设工程的设计、施工、验收和运行维护，除应符合本标准外，尚应符合国家、行业及海南省现行有关标准的规定。</a:t>
            </a:r>
            <a:endParaRPr lang="zh-CN" altLang="zh-CN"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13" name="直接连接符 12"/>
          <p:cNvCxnSpPr/>
          <p:nvPr/>
        </p:nvCxnSpPr>
        <p:spPr>
          <a:xfrm>
            <a:off x="0" y="6427808"/>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pic>
        <p:nvPicPr>
          <p:cNvPr id="8" name="Picture 2" descr="G:\工作项目2012\云龙\汇报\合作.jpg"/>
          <p:cNvPicPr>
            <a:picLocks noChangeAspect="1" noChangeArrowheads="1"/>
          </p:cNvPicPr>
          <p:nvPr/>
        </p:nvPicPr>
        <p:blipFill>
          <a:blip r:embed="rId1" cstate="print"/>
          <a:srcRect/>
          <a:stretch>
            <a:fillRect/>
          </a:stretch>
        </p:blipFill>
        <p:spPr bwMode="auto">
          <a:xfrm>
            <a:off x="20638" y="4572000"/>
            <a:ext cx="3765550" cy="1800225"/>
          </a:xfrm>
          <a:prstGeom prst="rect">
            <a:avLst/>
          </a:prstGeom>
          <a:noFill/>
          <a:ln w="9525">
            <a:noFill/>
            <a:miter lim="800000"/>
            <a:headEnd/>
            <a:tailEnd/>
          </a:ln>
        </p:spPr>
      </p:pic>
      <p:sp>
        <p:nvSpPr>
          <p:cNvPr id="9" name="TextBox 5"/>
          <p:cNvSpPr txBox="1">
            <a:spLocks noChangeArrowheads="1"/>
          </p:cNvSpPr>
          <p:nvPr/>
        </p:nvSpPr>
        <p:spPr bwMode="auto">
          <a:xfrm>
            <a:off x="1023938" y="1704340"/>
            <a:ext cx="7334250" cy="708025"/>
          </a:xfrm>
          <a:prstGeom prst="rect">
            <a:avLst/>
          </a:prstGeom>
          <a:noFill/>
          <a:ln w="9525">
            <a:noFill/>
            <a:miter lim="800000"/>
          </a:ln>
        </p:spPr>
        <p:txBody>
          <a:bodyPr>
            <a:spAutoFit/>
          </a:bodyPr>
          <a:lstStyle/>
          <a:p>
            <a:pPr algn="ctr"/>
            <a:r>
              <a:rPr lang="zh-CN" altLang="en-US" sz="4000">
                <a:latin typeface="隶书" panose="02010509060101010101" pitchFamily="49" charset="-122"/>
                <a:ea typeface="隶书" panose="02010509060101010101" pitchFamily="49" charset="-122"/>
              </a:rPr>
              <a:t>谢谢各位</a:t>
            </a:r>
            <a:r>
              <a:rPr lang="en-US" altLang="zh-CN" sz="4000" dirty="0">
                <a:latin typeface="隶书" panose="02010509060101010101" pitchFamily="49" charset="-122"/>
                <a:ea typeface="隶书" panose="02010509060101010101" pitchFamily="49" charset="-122"/>
              </a:rPr>
              <a:t>!</a:t>
            </a:r>
            <a:endParaRPr lang="zh-CN" altLang="en-US" sz="4000">
              <a:latin typeface="隶书" panose="02010509060101010101" pitchFamily="49" charset="-122"/>
              <a:ea typeface="隶书" panose="02010509060101010101" pitchFamily="49" charset="-122"/>
            </a:endParaRPr>
          </a:p>
        </p:txBody>
      </p:sp>
      <p:sp>
        <p:nvSpPr>
          <p:cNvPr id="11" name="TextBox 6"/>
          <p:cNvSpPr txBox="1">
            <a:spLocks noChangeArrowheads="1"/>
          </p:cNvSpPr>
          <p:nvPr/>
        </p:nvSpPr>
        <p:spPr bwMode="auto">
          <a:xfrm>
            <a:off x="5440363" y="5517232"/>
            <a:ext cx="3668712" cy="584200"/>
          </a:xfrm>
          <a:prstGeom prst="rect">
            <a:avLst/>
          </a:prstGeom>
          <a:noFill/>
          <a:ln w="9525">
            <a:noFill/>
            <a:miter lim="800000"/>
          </a:ln>
        </p:spPr>
        <p:txBody>
          <a:bodyPr>
            <a:spAutoFit/>
          </a:bodyPr>
          <a:lstStyle/>
          <a:p>
            <a:pPr algn="ctr"/>
            <a:r>
              <a:rPr lang="en-US" altLang="zh-CN" sz="3200" b="1" dirty="0">
                <a:latin typeface="Blackadder ITC" panose="04020505051007020D02" pitchFamily="82" charset="0"/>
                <a:ea typeface="黑体" panose="02010609060101010101" pitchFamily="49" charset="-122"/>
              </a:rPr>
              <a:t>Thank you!</a:t>
            </a:r>
            <a:endParaRPr lang="zh-CN" altLang="en-US" sz="3200" b="1" dirty="0">
              <a:latin typeface="Blackadder ITC" panose="04020505051007020D02" pitchFamily="82" charset="0"/>
              <a:ea typeface="黑体" panose="02010609060101010101" pitchFamily="49" charset="-122"/>
            </a:endParaRPr>
          </a:p>
        </p:txBody>
      </p:sp>
      <p:sp>
        <p:nvSpPr>
          <p:cNvPr id="2" name="内容占位符 2"/>
          <p:cNvSpPr>
            <a:spLocks noGrp="1"/>
          </p:cNvSpPr>
          <p:nvPr/>
        </p:nvSpPr>
        <p:spPr>
          <a:xfrm>
            <a:off x="5896610" y="3890645"/>
            <a:ext cx="2318728" cy="43116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zh-CN" sz="1400" dirty="0">
              <a:solidFill>
                <a:srgbClr val="000000"/>
              </a:solidFill>
              <a:latin typeface="宋体" panose="02010600030101010101" pitchFamily="2" charset="-122"/>
              <a:ea typeface="宋体" panose="02010600030101010101" pitchFamily="2" charset="-122"/>
              <a:cs typeface="宋体" panose="02010600030101010101" pitchFamily="2" charset="-122"/>
            </a:endParaRPr>
          </a:p>
        </p:txBody>
      </p:sp>
      <p:sp>
        <p:nvSpPr>
          <p:cNvPr id="3" name="内容占位符 2"/>
          <p:cNvSpPr>
            <a:spLocks noGrp="1"/>
          </p:cNvSpPr>
          <p:nvPr/>
        </p:nvSpPr>
        <p:spPr>
          <a:xfrm>
            <a:off x="5913120" y="4321810"/>
            <a:ext cx="2474595" cy="43116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zh-CN" sz="1400" dirty="0">
              <a:solidFill>
                <a:srgbClr val="000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标题 1"/>
          <p:cNvSpPr>
            <a:spLocks noGrp="1"/>
          </p:cNvSpPr>
          <p:nvPr>
            <p:ph type="title"/>
          </p:nvPr>
        </p:nvSpPr>
        <p:spPr>
          <a:xfrm>
            <a:off x="457200" y="274955"/>
            <a:ext cx="8229600" cy="616585"/>
          </a:xfrm>
        </p:spPr>
        <p:txBody>
          <a:bodyPr/>
          <a:lstStyle/>
          <a:p>
            <a:r>
              <a:rPr lang="zh-CN" altLang="en-US" sz="2000" b="1"/>
              <a:t>前言</a:t>
            </a:r>
            <a:endParaRPr lang="zh-CN" altLang="en-US" sz="2000" b="1"/>
          </a:p>
        </p:txBody>
      </p:sp>
      <p:sp>
        <p:nvSpPr>
          <p:cNvPr id="5" name="内容占位符 4"/>
          <p:cNvSpPr>
            <a:spLocks noGrp="1"/>
          </p:cNvSpPr>
          <p:nvPr>
            <p:ph idx="1"/>
          </p:nvPr>
        </p:nvSpPr>
        <p:spPr>
          <a:xfrm>
            <a:off x="500034" y="1500174"/>
            <a:ext cx="7500990" cy="4625989"/>
          </a:xfrm>
        </p:spPr>
        <p:txBody>
          <a:bodyPr/>
          <a:lstStyle/>
          <a:p>
            <a:endParaRPr lang="zh-CN" altLang="en-US" dirty="0"/>
          </a:p>
        </p:txBody>
      </p:sp>
      <p:pic>
        <p:nvPicPr>
          <p:cNvPr id="60420" name="Picture 4" descr="C:\Users\Administrator\Documents\Tencent Files\854287912\Image\C2C\IKK6P)X]2@6FQP0{U7B_Y]S.png"/>
          <p:cNvPicPr>
            <a:picLocks noChangeAspect="1" noChangeArrowheads="1"/>
          </p:cNvPicPr>
          <p:nvPr/>
        </p:nvPicPr>
        <p:blipFill>
          <a:blip r:embed="rId1"/>
          <a:srcRect/>
          <a:stretch>
            <a:fillRect/>
          </a:stretch>
        </p:blipFill>
        <p:spPr bwMode="auto">
          <a:xfrm>
            <a:off x="428596" y="1262457"/>
            <a:ext cx="7858180" cy="480974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53298" y="2967335"/>
            <a:ext cx="1847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13" name="直接连接符 12"/>
          <p:cNvCxnSpPr/>
          <p:nvPr/>
        </p:nvCxnSpPr>
        <p:spPr>
          <a:xfrm>
            <a:off x="0" y="6570684"/>
            <a:ext cx="8786842"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二、术语</a:t>
            </a:r>
            <a:endParaRPr lang="fr-FR" sz="2000" dirty="0">
              <a:latin typeface="楷体_GB2312" panose="02010609030101010101" pitchFamily="49" charset="-122"/>
              <a:ea typeface="楷体_GB2312" panose="02010609030101010101" pitchFamily="49" charset="-122"/>
            </a:endParaRPr>
          </a:p>
        </p:txBody>
      </p:sp>
      <p:sp>
        <p:nvSpPr>
          <p:cNvPr id="8" name="内容占位符 2"/>
          <p:cNvSpPr>
            <a:spLocks noGrp="1"/>
          </p:cNvSpPr>
          <p:nvPr>
            <p:ph idx="1"/>
          </p:nvPr>
        </p:nvSpPr>
        <p:spPr>
          <a:xfrm>
            <a:off x="0" y="642918"/>
            <a:ext cx="8227695" cy="5857916"/>
          </a:xfrm>
        </p:spPr>
        <p:txBody>
          <a:bodyPr>
            <a:noAutofit/>
          </a:bodyPr>
          <a:lstStyle/>
          <a:p>
            <a:pPr marL="0" indent="0">
              <a:buNone/>
            </a:pPr>
            <a:r>
              <a:rPr lang="en-US" altLang="zh-CN" sz="1400" dirty="0" smtClean="0">
                <a:latin typeface="楷体_GB2312" panose="02010609030101010101" pitchFamily="49" charset="-122"/>
                <a:ea typeface="楷体_GB2312" panose="02010609030101010101" pitchFamily="49" charset="-122"/>
              </a:rPr>
              <a:t>2.0.1  </a:t>
            </a:r>
            <a:r>
              <a:rPr lang="zh-CN" altLang="en-US" sz="1400" dirty="0" smtClean="0">
                <a:latin typeface="楷体_GB2312" panose="02010609030101010101" pitchFamily="49" charset="-122"/>
                <a:ea typeface="楷体_GB2312" panose="02010609030101010101" pitchFamily="49" charset="-122"/>
              </a:rPr>
              <a:t>住宅小区  </a:t>
            </a:r>
            <a:r>
              <a:rPr lang="en-US" altLang="zh-CN" sz="1400" dirty="0" smtClean="0">
                <a:latin typeface="楷体_GB2312" panose="02010609030101010101" pitchFamily="49" charset="-122"/>
                <a:ea typeface="楷体_GB2312" panose="02010609030101010101" pitchFamily="49" charset="-122"/>
              </a:rPr>
              <a:t>residential area</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按照城市统一规划、建设达到一定规模、供人民生活居住、基础设施配套齐全、相对独立的物业管理小区，简称小区。</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2.0.2  </a:t>
            </a:r>
            <a:r>
              <a:rPr lang="zh-CN" altLang="en-US" sz="1400" dirty="0" smtClean="0">
                <a:latin typeface="楷体_GB2312" panose="02010609030101010101" pitchFamily="49" charset="-122"/>
                <a:ea typeface="楷体_GB2312" panose="02010609030101010101" pitchFamily="49" charset="-122"/>
              </a:rPr>
              <a:t>住宅单元  </a:t>
            </a:r>
            <a:r>
              <a:rPr lang="en-US" altLang="zh-CN" sz="1400" dirty="0" smtClean="0">
                <a:latin typeface="楷体_GB2312" panose="02010609030101010101" pitchFamily="49" charset="-122"/>
                <a:ea typeface="楷体_GB2312" panose="02010609030101010101" pitchFamily="49" charset="-122"/>
              </a:rPr>
              <a:t>residential building unit</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由多套住宅组成的建筑部分，该部分内的住户可通过共用楼梯和安全出口进行疏散。</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2.0.3  </a:t>
            </a:r>
            <a:r>
              <a:rPr lang="zh-CN" altLang="en-US" sz="1400" dirty="0" smtClean="0">
                <a:latin typeface="楷体_GB2312" panose="02010609030101010101" pitchFamily="49" charset="-122"/>
                <a:ea typeface="楷体_GB2312" panose="02010609030101010101" pitchFamily="49" charset="-122"/>
              </a:rPr>
              <a:t>应急电源  </a:t>
            </a:r>
            <a:r>
              <a:rPr lang="en-US" altLang="zh-CN" sz="1400" dirty="0" smtClean="0">
                <a:latin typeface="楷体_GB2312" panose="02010609030101010101" pitchFamily="49" charset="-122"/>
                <a:ea typeface="楷体_GB2312" panose="02010609030101010101" pitchFamily="49" charset="-122"/>
              </a:rPr>
              <a:t>electric source for safety services</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用作应急供电系统组成部分的电源。</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2.0.4  </a:t>
            </a:r>
            <a:r>
              <a:rPr lang="zh-CN" altLang="en-US" sz="1400" dirty="0" smtClean="0">
                <a:latin typeface="楷体_GB2312" panose="02010609030101010101" pitchFamily="49" charset="-122"/>
                <a:ea typeface="楷体_GB2312" panose="02010609030101010101" pitchFamily="49" charset="-122"/>
              </a:rPr>
              <a:t>开关站  </a:t>
            </a:r>
            <a:r>
              <a:rPr lang="en-US" altLang="zh-CN" sz="1400" dirty="0" smtClean="0">
                <a:latin typeface="楷体_GB2312" panose="02010609030101010101" pitchFamily="49" charset="-122"/>
                <a:ea typeface="楷体_GB2312" panose="02010609030101010101" pitchFamily="49" charset="-122"/>
              </a:rPr>
              <a:t>switching station</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配电网中设有母线及其进出线设备、完成接受并分配电力、能开断电流的配电设施及其配套建筑物。</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2.0.5  </a:t>
            </a:r>
            <a:r>
              <a:rPr lang="zh-CN" altLang="en-US" sz="1400" dirty="0" smtClean="0">
                <a:latin typeface="楷体_GB2312" panose="02010609030101010101" pitchFamily="49" charset="-122"/>
                <a:ea typeface="楷体_GB2312" panose="02010609030101010101" pitchFamily="49" charset="-122"/>
              </a:rPr>
              <a:t>环网柜  </a:t>
            </a:r>
            <a:r>
              <a:rPr lang="en-US" altLang="zh-CN" sz="1400" dirty="0" smtClean="0">
                <a:latin typeface="楷体_GB2312" panose="02010609030101010101" pitchFamily="49" charset="-122"/>
                <a:ea typeface="楷体_GB2312" panose="02010609030101010101" pitchFamily="49" charset="-122"/>
              </a:rPr>
              <a:t>ring-network cabinet</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以环网供电单元（断路器、负荷开关和熔断器等）组合成的组合柜，称为环网供电柜，简称环网柜。</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2.0.6  </a:t>
            </a:r>
            <a:r>
              <a:rPr lang="zh-CN" altLang="en-US" sz="1400" dirty="0" smtClean="0">
                <a:latin typeface="楷体_GB2312" panose="02010609030101010101" pitchFamily="49" charset="-122"/>
                <a:ea typeface="楷体_GB2312" panose="02010609030101010101" pitchFamily="49" charset="-122"/>
              </a:rPr>
              <a:t>智能电度表  </a:t>
            </a:r>
            <a:r>
              <a:rPr lang="en-US" altLang="zh-CN" sz="1400" dirty="0" smtClean="0">
                <a:latin typeface="楷体_GB2312" panose="02010609030101010101" pitchFamily="49" charset="-122"/>
                <a:ea typeface="楷体_GB2312" panose="02010609030101010101" pitchFamily="49" charset="-122"/>
              </a:rPr>
              <a:t>intelligent Watt hour meter</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住宅中使用的具有信号采集和数据处理、存储、通信功能的计量电表或具有就地扫码缴费功能的计量电表。</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2.0.7  </a:t>
            </a:r>
            <a:r>
              <a:rPr lang="zh-CN" altLang="en-US" sz="1400" dirty="0" smtClean="0">
                <a:latin typeface="楷体_GB2312" panose="02010609030101010101" pitchFamily="49" charset="-122"/>
                <a:ea typeface="楷体_GB2312" panose="02010609030101010101" pitchFamily="49" charset="-122"/>
              </a:rPr>
              <a:t>信号采集器  </a:t>
            </a:r>
            <a:r>
              <a:rPr lang="en-US" altLang="zh-CN" sz="1400" dirty="0" smtClean="0">
                <a:latin typeface="楷体_GB2312" panose="02010609030101010101" pitchFamily="49" charset="-122"/>
                <a:ea typeface="楷体_GB2312" panose="02010609030101010101" pitchFamily="49" charset="-122"/>
              </a:rPr>
              <a:t>signal collector</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采集一个或多个智能电度表的数据信号，进行数据处理和传输的电子装置。</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2.0.8  </a:t>
            </a:r>
            <a:r>
              <a:rPr lang="zh-CN" altLang="en-US" sz="1400" dirty="0" smtClean="0">
                <a:latin typeface="楷体_GB2312" panose="02010609030101010101" pitchFamily="49" charset="-122"/>
                <a:ea typeface="楷体_GB2312" panose="02010609030101010101" pitchFamily="49" charset="-122"/>
              </a:rPr>
              <a:t>商业服务网点  </a:t>
            </a:r>
            <a:r>
              <a:rPr lang="en-US" altLang="zh-CN" sz="1400" dirty="0" smtClean="0">
                <a:latin typeface="楷体_GB2312" panose="02010609030101010101" pitchFamily="49" charset="-122"/>
                <a:ea typeface="楷体_GB2312" panose="02010609030101010101" pitchFamily="49" charset="-122"/>
              </a:rPr>
              <a:t>commercial service facilities</a:t>
            </a:r>
            <a:endParaRPr lang="en-US" altLang="zh-CN"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设置在住宅建筑的首层或首层及二层，每个分隔单元建筑面积不大于</a:t>
            </a:r>
            <a:r>
              <a:rPr lang="en-US" altLang="zh-CN" sz="1400" dirty="0" smtClean="0">
                <a:latin typeface="楷体_GB2312" panose="02010609030101010101" pitchFamily="49" charset="-122"/>
                <a:ea typeface="楷体_GB2312" panose="02010609030101010101" pitchFamily="49" charset="-122"/>
              </a:rPr>
              <a:t>300m2</a:t>
            </a:r>
            <a:r>
              <a:rPr lang="zh-CN" altLang="en-US" sz="1400" dirty="0" smtClean="0">
                <a:latin typeface="楷体_GB2312" panose="02010609030101010101" pitchFamily="49" charset="-122"/>
                <a:ea typeface="楷体_GB2312" panose="02010609030101010101" pitchFamily="49" charset="-122"/>
              </a:rPr>
              <a:t>的商店、邮政所、储蓄所、理发店等小型营业性用房。</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2.0.8  </a:t>
            </a:r>
            <a:r>
              <a:rPr lang="zh-CN" altLang="en-US" sz="1400" dirty="0" smtClean="0">
                <a:solidFill>
                  <a:srgbClr val="FF0000"/>
                </a:solidFill>
                <a:latin typeface="楷体_GB2312" panose="02010609030101010101" pitchFamily="49" charset="-122"/>
                <a:ea typeface="楷体_GB2312" panose="02010609030101010101" pitchFamily="49" charset="-122"/>
              </a:rPr>
              <a:t>供配电管理企业  </a:t>
            </a:r>
            <a:r>
              <a:rPr lang="en-US" altLang="zh-CN" sz="1400" dirty="0" smtClean="0">
                <a:solidFill>
                  <a:srgbClr val="FF0000"/>
                </a:solidFill>
                <a:latin typeface="楷体_GB2312" panose="02010609030101010101" pitchFamily="49" charset="-122"/>
                <a:ea typeface="楷体_GB2312" panose="02010609030101010101" pitchFamily="49" charset="-122"/>
              </a:rPr>
              <a:t>power supply and distribution manage enterprise</a:t>
            </a:r>
            <a:endParaRPr lang="en-US" altLang="zh-CN"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zh-CN" altLang="en-US" sz="1400" dirty="0" smtClean="0">
                <a:solidFill>
                  <a:srgbClr val="FF0000"/>
                </a:solidFill>
                <a:latin typeface="楷体_GB2312" panose="02010609030101010101" pitchFamily="49" charset="-122"/>
                <a:ea typeface="楷体_GB2312" panose="02010609030101010101" pitchFamily="49" charset="-122"/>
              </a:rPr>
              <a:t>运行维护小区变配电所及居民用电部分电气设备的企业，通常不同于物业公司。</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solidFill>
                  <a:srgbClr val="FF0000"/>
                </a:solidFill>
                <a:latin typeface="楷体_GB2312" panose="02010609030101010101" pitchFamily="49" charset="-122"/>
                <a:ea typeface="楷体_GB2312" panose="02010609030101010101" pitchFamily="49" charset="-122"/>
              </a:rPr>
              <a:t>2.0.9  </a:t>
            </a:r>
            <a:r>
              <a:rPr lang="zh-CN" altLang="en-US" sz="1400" dirty="0" smtClean="0">
                <a:solidFill>
                  <a:srgbClr val="FF0000"/>
                </a:solidFill>
                <a:latin typeface="楷体_GB2312" panose="02010609030101010101" pitchFamily="49" charset="-122"/>
                <a:ea typeface="楷体_GB2312" panose="02010609030101010101" pitchFamily="49" charset="-122"/>
              </a:rPr>
              <a:t>运行维护单位  </a:t>
            </a:r>
            <a:r>
              <a:rPr lang="en-US" altLang="zh-CN" sz="1400" dirty="0" smtClean="0">
                <a:solidFill>
                  <a:srgbClr val="FF0000"/>
                </a:solidFill>
                <a:latin typeface="楷体_GB2312" panose="02010609030101010101" pitchFamily="49" charset="-122"/>
                <a:ea typeface="楷体_GB2312" panose="02010609030101010101" pitchFamily="49" charset="-122"/>
              </a:rPr>
              <a:t>operation and maintenance unit</a:t>
            </a:r>
            <a:endParaRPr lang="en-US" altLang="zh-CN"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zh-CN" altLang="en-US" sz="1400" dirty="0" smtClean="0">
                <a:solidFill>
                  <a:srgbClr val="FF0000"/>
                </a:solidFill>
                <a:latin typeface="楷体_GB2312" panose="02010609030101010101" pitchFamily="49" charset="-122"/>
                <a:ea typeface="楷体_GB2312" panose="02010609030101010101" pitchFamily="49" charset="-122"/>
              </a:rPr>
              <a:t>在住宅小区内负责运行、维护电气设备的单位，包含供配电管理企业和物业公司。</a:t>
            </a:r>
            <a:endParaRPr lang="zh-CN" altLang="en-US" sz="1400" dirty="0">
              <a:solidFill>
                <a:srgbClr val="FF0000"/>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sp>
        <p:nvSpPr>
          <p:cNvPr id="8" name="内容占位符 2"/>
          <p:cNvSpPr>
            <a:spLocks noGrp="1"/>
          </p:cNvSpPr>
          <p:nvPr>
            <p:ph idx="1"/>
          </p:nvPr>
        </p:nvSpPr>
        <p:spPr>
          <a:xfrm>
            <a:off x="316230" y="779144"/>
            <a:ext cx="8227695" cy="2649855"/>
          </a:xfrm>
        </p:spPr>
        <p:txBody>
          <a:bodyPr>
            <a:noAutofit/>
          </a:bodyPr>
          <a:lstStyle/>
          <a:p>
            <a:pPr marL="0" indent="0">
              <a:buNone/>
            </a:pPr>
            <a:r>
              <a:rPr lang="zh-CN" altLang="en-US" sz="1400" b="1" dirty="0">
                <a:latin typeface="楷体_GB2312" panose="02010609030101010101" pitchFamily="49" charset="-122"/>
                <a:ea typeface="楷体_GB2312" panose="02010609030101010101" pitchFamily="49" charset="-122"/>
                <a:sym typeface="+mn-ea"/>
              </a:rPr>
              <a:t>3.</a:t>
            </a:r>
            <a:r>
              <a:rPr lang="en-US" altLang="zh-CN" sz="1400" b="1" dirty="0">
                <a:latin typeface="楷体_GB2312" panose="02010609030101010101" pitchFamily="49" charset="-122"/>
                <a:ea typeface="楷体_GB2312" panose="02010609030101010101" pitchFamily="49" charset="-122"/>
                <a:sym typeface="+mn-ea"/>
              </a:rPr>
              <a:t>1</a:t>
            </a:r>
            <a:r>
              <a:rPr lang="zh-CN" altLang="en-US" sz="1400" b="1" dirty="0">
                <a:latin typeface="楷体_GB2312" panose="02010609030101010101" pitchFamily="49" charset="-122"/>
                <a:ea typeface="楷体_GB2312" panose="02010609030101010101" pitchFamily="49" charset="-122"/>
                <a:sym typeface="+mn-ea"/>
              </a:rPr>
              <a:t>  一般规定</a:t>
            </a:r>
            <a:endParaRPr lang="zh-CN" altLang="en-US" sz="1400" b="1" dirty="0">
              <a:latin typeface="楷体_GB2312" panose="02010609030101010101" pitchFamily="49" charset="-122"/>
              <a:ea typeface="楷体_GB2312" panose="02010609030101010101" pitchFamily="49" charset="-122"/>
              <a:sym typeface="+mn-ea"/>
            </a:endParaRPr>
          </a:p>
          <a:p>
            <a:pPr marL="0" indent="0">
              <a:buNone/>
            </a:pPr>
            <a:r>
              <a:rPr lang="en-US" altLang="zh-CN" sz="1400" dirty="0" smtClean="0">
                <a:latin typeface="楷体_GB2312" panose="02010609030101010101" pitchFamily="49" charset="-122"/>
                <a:ea typeface="楷体_GB2312" panose="02010609030101010101" pitchFamily="49" charset="-122"/>
              </a:rPr>
              <a:t>3.1.1  </a:t>
            </a:r>
            <a:r>
              <a:rPr lang="zh-CN" altLang="en-US" sz="1400" dirty="0" smtClean="0">
                <a:latin typeface="楷体_GB2312" panose="02010609030101010101" pitchFamily="49" charset="-122"/>
                <a:ea typeface="楷体_GB2312" panose="02010609030101010101" pitchFamily="49" charset="-122"/>
              </a:rPr>
              <a:t>本章适用于小区内</a:t>
            </a:r>
            <a:r>
              <a:rPr lang="en-US" altLang="zh-CN" sz="1400" dirty="0" smtClean="0">
                <a:latin typeface="楷体_GB2312" panose="02010609030101010101" pitchFamily="49" charset="-122"/>
                <a:ea typeface="楷体_GB2312" panose="02010609030101010101" pitchFamily="49" charset="-122"/>
              </a:rPr>
              <a:t>110kV</a:t>
            </a:r>
            <a:r>
              <a:rPr lang="zh-CN" altLang="en-US" sz="1400" dirty="0" smtClean="0">
                <a:latin typeface="楷体_GB2312" panose="02010609030101010101" pitchFamily="49" charset="-122"/>
                <a:ea typeface="楷体_GB2312" panose="02010609030101010101" pitchFamily="49" charset="-122"/>
              </a:rPr>
              <a:t>及以下供配电系统设计。</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3.1.2  </a:t>
            </a:r>
            <a:r>
              <a:rPr lang="zh-CN" altLang="en-US" sz="1400" dirty="0" smtClean="0">
                <a:latin typeface="楷体_GB2312" panose="02010609030101010101" pitchFamily="49" charset="-122"/>
                <a:ea typeface="楷体_GB2312" panose="02010609030101010101" pitchFamily="49" charset="-122"/>
              </a:rPr>
              <a:t>供配电系统的设计应按负荷性质、用电容量、发展规划、工程特点合理确定设计方案。</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3.1.3  </a:t>
            </a:r>
            <a:r>
              <a:rPr lang="zh-CN" altLang="en-US" sz="1400" dirty="0" smtClean="0">
                <a:latin typeface="楷体_GB2312" panose="02010609030101010101" pitchFamily="49" charset="-122"/>
                <a:ea typeface="楷体_GB2312" panose="02010609030101010101" pitchFamily="49" charset="-122"/>
              </a:rPr>
              <a:t>供配电系统在保证安全、可靠、经济合理、操作简单和维护方便的前提下，力求结构简单。</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3.1.4  </a:t>
            </a:r>
            <a:r>
              <a:rPr lang="zh-CN" altLang="en-US" sz="1400" dirty="0" smtClean="0">
                <a:latin typeface="楷体_GB2312" panose="02010609030101010101" pitchFamily="49" charset="-122"/>
                <a:ea typeface="楷体_GB2312" panose="02010609030101010101" pitchFamily="49" charset="-122"/>
              </a:rPr>
              <a:t>变配电所应满足消防、安全对供电系统的要求。</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3.1.5  </a:t>
            </a:r>
            <a:r>
              <a:rPr lang="zh-CN" altLang="en-US" sz="1400" dirty="0" smtClean="0">
                <a:latin typeface="楷体_GB2312" panose="02010609030101010101" pitchFamily="49" charset="-122"/>
                <a:ea typeface="楷体_GB2312" panose="02010609030101010101" pitchFamily="49" charset="-122"/>
              </a:rPr>
              <a:t>供配电系统在设计之前，应与当地供电部门联系，确定供电电源条件、供电容量和继电保护参数等设计所需的资料，供电部门应积极配合。</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3.1.6  </a:t>
            </a:r>
            <a:r>
              <a:rPr lang="zh-CN" altLang="en-US" sz="1400" dirty="0" smtClean="0">
                <a:solidFill>
                  <a:srgbClr val="FF0000"/>
                </a:solidFill>
                <a:latin typeface="楷体_GB2312" panose="02010609030101010101" pitchFamily="49" charset="-122"/>
                <a:ea typeface="楷体_GB2312" panose="02010609030101010101" pitchFamily="49" charset="-122"/>
              </a:rPr>
              <a:t>供配电系统设计应充分考虑电动汽车充电设施及未来</a:t>
            </a:r>
            <a:r>
              <a:rPr lang="en-US" altLang="zh-CN" sz="1400" dirty="0" smtClean="0">
                <a:solidFill>
                  <a:srgbClr val="FF0000"/>
                </a:solidFill>
                <a:latin typeface="楷体_GB2312" panose="02010609030101010101" pitchFamily="49" charset="-122"/>
                <a:ea typeface="楷体_GB2312" panose="02010609030101010101" pitchFamily="49" charset="-122"/>
              </a:rPr>
              <a:t>5G</a:t>
            </a:r>
            <a:r>
              <a:rPr lang="zh-CN" altLang="en-US" sz="1400" dirty="0" smtClean="0">
                <a:solidFill>
                  <a:srgbClr val="FF0000"/>
                </a:solidFill>
                <a:latin typeface="楷体_GB2312" panose="02010609030101010101" pitchFamily="49" charset="-122"/>
                <a:ea typeface="楷体_GB2312" panose="02010609030101010101" pitchFamily="49" charset="-122"/>
              </a:rPr>
              <a:t>基站的负荷，相关要求见</a:t>
            </a:r>
            <a:r>
              <a:rPr lang="en-US" altLang="zh-CN" sz="1400" dirty="0" smtClean="0">
                <a:solidFill>
                  <a:srgbClr val="FF0000"/>
                </a:solidFill>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海南省电动汽车充电设施建设技术标准</a:t>
            </a:r>
            <a:r>
              <a:rPr lang="en-US" altLang="zh-CN" sz="1400" dirty="0" smtClean="0">
                <a:solidFill>
                  <a:srgbClr val="FF0000"/>
                </a:solidFill>
                <a:latin typeface="楷体_GB2312" panose="02010609030101010101" pitchFamily="49" charset="-122"/>
                <a:ea typeface="楷体_GB2312" panose="02010609030101010101" pitchFamily="49" charset="-122"/>
              </a:rPr>
              <a:t>》DBJ 46-041</a:t>
            </a:r>
            <a:r>
              <a:rPr lang="zh-CN" altLang="en-US" sz="1400" dirty="0" smtClean="0">
                <a:solidFill>
                  <a:srgbClr val="FF0000"/>
                </a:solidFill>
                <a:latin typeface="楷体_GB2312" panose="02010609030101010101" pitchFamily="49" charset="-122"/>
                <a:ea typeface="楷体_GB2312" panose="02010609030101010101" pitchFamily="49" charset="-122"/>
              </a:rPr>
              <a:t>及</a:t>
            </a:r>
            <a:r>
              <a:rPr lang="en-US" altLang="zh-CN" sz="1400" dirty="0" smtClean="0">
                <a:solidFill>
                  <a:srgbClr val="FF0000"/>
                </a:solidFill>
                <a:latin typeface="楷体_GB2312" panose="02010609030101010101" pitchFamily="49" charset="-122"/>
                <a:ea typeface="楷体_GB2312" panose="02010609030101010101" pitchFamily="49" charset="-122"/>
              </a:rPr>
              <a:t>《</a:t>
            </a:r>
            <a:r>
              <a:rPr lang="zh-CN" altLang="en-US" sz="1400" dirty="0" smtClean="0">
                <a:solidFill>
                  <a:srgbClr val="FF0000"/>
                </a:solidFill>
                <a:latin typeface="楷体_GB2312" panose="02010609030101010101" pitchFamily="49" charset="-122"/>
                <a:ea typeface="楷体_GB2312" panose="02010609030101010101" pitchFamily="49" charset="-122"/>
              </a:rPr>
              <a:t>海南省建筑物移动通信基础设施建设技术标准</a:t>
            </a:r>
            <a:r>
              <a:rPr lang="en-US" altLang="zh-CN" sz="1400" dirty="0" smtClean="0">
                <a:solidFill>
                  <a:srgbClr val="FF0000"/>
                </a:solidFill>
                <a:latin typeface="楷体_GB2312" panose="02010609030101010101" pitchFamily="49" charset="-122"/>
                <a:ea typeface="楷体_GB2312" panose="02010609030101010101" pitchFamily="49" charset="-122"/>
              </a:rPr>
              <a:t>》DBJ 46-050</a:t>
            </a:r>
            <a:r>
              <a:rPr lang="zh-CN" altLang="en-US" sz="1400" dirty="0" smtClean="0">
                <a:solidFill>
                  <a:srgbClr val="FF0000"/>
                </a:solidFill>
                <a:latin typeface="楷体_GB2312" panose="02010609030101010101" pitchFamily="49" charset="-122"/>
                <a:ea typeface="楷体_GB2312" panose="02010609030101010101" pitchFamily="49" charset="-122"/>
              </a:rPr>
              <a:t>。</a:t>
            </a:r>
            <a:endParaRPr lang="zh-CN" altLang="en-US" sz="1400" dirty="0" smtClean="0">
              <a:solidFill>
                <a:srgbClr val="FF0000"/>
              </a:solidFill>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3.1.7  </a:t>
            </a:r>
            <a:r>
              <a:rPr lang="zh-CN" altLang="en-US" sz="1400" dirty="0" smtClean="0">
                <a:latin typeface="楷体_GB2312" panose="02010609030101010101" pitchFamily="49" charset="-122"/>
                <a:ea typeface="楷体_GB2312" panose="02010609030101010101" pitchFamily="49" charset="-122"/>
              </a:rPr>
              <a:t>供配电系统设计，除应符合本标准外，尚应符合国家现行有关供配电系统的标准和规范要求。</a:t>
            </a:r>
            <a:endParaRPr lang="zh-CN" altLang="en-US" sz="1400" dirty="0" smtClean="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325120" y="3592195"/>
            <a:ext cx="8227695" cy="240857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b="1" dirty="0">
                <a:latin typeface="楷体_GB2312" panose="02010609030101010101" pitchFamily="49" charset="-122"/>
                <a:ea typeface="楷体_GB2312" panose="02010609030101010101" pitchFamily="49" charset="-122"/>
                <a:sym typeface="+mn-ea"/>
              </a:rPr>
              <a:t>3.</a:t>
            </a:r>
            <a:r>
              <a:rPr lang="en-US" altLang="zh-CN" sz="1400" b="1" dirty="0">
                <a:latin typeface="楷体_GB2312" panose="02010609030101010101" pitchFamily="49" charset="-122"/>
                <a:ea typeface="楷体_GB2312" panose="02010609030101010101" pitchFamily="49" charset="-122"/>
                <a:sym typeface="+mn-ea"/>
              </a:rPr>
              <a:t>2</a:t>
            </a:r>
            <a:r>
              <a:rPr lang="zh-CN" altLang="en-US" sz="1400" b="1" dirty="0">
                <a:latin typeface="楷体_GB2312" panose="02010609030101010101" pitchFamily="49" charset="-122"/>
                <a:ea typeface="楷体_GB2312" panose="02010609030101010101" pitchFamily="49" charset="-122"/>
                <a:sym typeface="+mn-ea"/>
              </a:rPr>
              <a:t>  供电原则</a:t>
            </a:r>
            <a:endParaRPr lang="zh-CN" altLang="en-US" sz="1400" b="1" dirty="0">
              <a:latin typeface="楷体_GB2312" panose="02010609030101010101" pitchFamily="49" charset="-122"/>
              <a:ea typeface="楷体_GB2312" panose="02010609030101010101" pitchFamily="49" charset="-122"/>
              <a:sym typeface="+mn-ea"/>
            </a:endParaRPr>
          </a:p>
          <a:p>
            <a:pPr marL="0" indent="0">
              <a:buNone/>
            </a:pPr>
            <a:r>
              <a:rPr lang="en-US" altLang="zh-CN" sz="1400" dirty="0" smtClean="0">
                <a:latin typeface="楷体_GB2312" panose="02010609030101010101" pitchFamily="49" charset="-122"/>
                <a:ea typeface="楷体_GB2312" panose="02010609030101010101" pitchFamily="49" charset="-122"/>
              </a:rPr>
              <a:t>3.2.1  </a:t>
            </a:r>
            <a:r>
              <a:rPr lang="zh-CN" altLang="en-US" sz="1400" dirty="0" smtClean="0">
                <a:latin typeface="楷体_GB2312" panose="02010609030101010101" pitchFamily="49" charset="-122"/>
                <a:ea typeface="楷体_GB2312" panose="02010609030101010101" pitchFamily="49" charset="-122"/>
              </a:rPr>
              <a:t>变配电所的建设位置应与小区内建筑总体规划相协调，应尽量靠近负荷中心。</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3.2.2  </a:t>
            </a:r>
            <a:r>
              <a:rPr lang="zh-CN" altLang="en-US" sz="1400" dirty="0" smtClean="0">
                <a:latin typeface="楷体_GB2312" panose="02010609030101010101" pitchFamily="49" charset="-122"/>
                <a:ea typeface="楷体_GB2312" panose="02010609030101010101" pitchFamily="49" charset="-122"/>
              </a:rPr>
              <a:t>小区单回路供电容量小于</a:t>
            </a:r>
            <a:r>
              <a:rPr lang="en-US" altLang="zh-CN" sz="1400" dirty="0" smtClean="0">
                <a:latin typeface="楷体_GB2312" panose="02010609030101010101" pitchFamily="49" charset="-122"/>
                <a:ea typeface="楷体_GB2312" panose="02010609030101010101" pitchFamily="49" charset="-122"/>
              </a:rPr>
              <a:t>10MVA</a:t>
            </a:r>
            <a:r>
              <a:rPr lang="zh-CN" altLang="en-US" sz="1400" dirty="0" smtClean="0">
                <a:latin typeface="楷体_GB2312" panose="02010609030101010101" pitchFamily="49" charset="-122"/>
                <a:ea typeface="楷体_GB2312" panose="02010609030101010101" pitchFamily="49" charset="-122"/>
              </a:rPr>
              <a:t>，供电距离不大于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时，宜采用</a:t>
            </a:r>
            <a:r>
              <a:rPr lang="en-US" altLang="zh-CN" sz="1400" dirty="0" smtClean="0">
                <a:latin typeface="楷体_GB2312" panose="02010609030101010101" pitchFamily="49" charset="-122"/>
                <a:ea typeface="楷体_GB2312" panose="02010609030101010101" pitchFamily="49" charset="-122"/>
              </a:rPr>
              <a:t>10kV</a:t>
            </a:r>
            <a:r>
              <a:rPr lang="zh-CN" altLang="en-US" sz="1400" dirty="0" smtClean="0">
                <a:latin typeface="楷体_GB2312" panose="02010609030101010101" pitchFamily="49" charset="-122"/>
                <a:ea typeface="楷体_GB2312" panose="02010609030101010101" pitchFamily="49" charset="-122"/>
              </a:rPr>
              <a:t>线路供电；供电距离大于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时，应做技术经济比较。</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小区单回路供电容量大于</a:t>
            </a:r>
            <a:r>
              <a:rPr lang="en-US" altLang="zh-CN" sz="1400" dirty="0" smtClean="0">
                <a:latin typeface="楷体_GB2312" panose="02010609030101010101" pitchFamily="49" charset="-122"/>
                <a:ea typeface="楷体_GB2312" panose="02010609030101010101" pitchFamily="49" charset="-122"/>
              </a:rPr>
              <a:t>10MVA</a:t>
            </a:r>
            <a:r>
              <a:rPr lang="zh-CN" altLang="en-US" sz="1400" dirty="0" smtClean="0">
                <a:latin typeface="楷体_GB2312" panose="02010609030101010101" pitchFamily="49" charset="-122"/>
                <a:ea typeface="楷体_GB2312" panose="02010609030101010101" pitchFamily="49" charset="-122"/>
              </a:rPr>
              <a:t>，供电距离大于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时，宜采用</a:t>
            </a:r>
            <a:r>
              <a:rPr lang="en-US" altLang="zh-CN" sz="1400" dirty="0" smtClean="0">
                <a:latin typeface="楷体_GB2312" panose="02010609030101010101" pitchFamily="49" charset="-122"/>
                <a:ea typeface="楷体_GB2312" panose="02010609030101010101" pitchFamily="49" charset="-122"/>
              </a:rPr>
              <a:t>35kV</a:t>
            </a:r>
            <a:r>
              <a:rPr lang="zh-CN" altLang="en-US" sz="1400" dirty="0" smtClean="0">
                <a:latin typeface="楷体_GB2312" panose="02010609030101010101" pitchFamily="49" charset="-122"/>
                <a:ea typeface="楷体_GB2312" panose="02010609030101010101" pitchFamily="49" charset="-122"/>
              </a:rPr>
              <a:t>及以上线路供电，小于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时，应做经济技术比较。</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小区供电容量大于</a:t>
            </a:r>
            <a:r>
              <a:rPr lang="en-US" altLang="zh-CN" sz="1400" dirty="0" smtClean="0">
                <a:latin typeface="楷体_GB2312" panose="02010609030101010101" pitchFamily="49" charset="-122"/>
                <a:ea typeface="楷体_GB2312" panose="02010609030101010101" pitchFamily="49" charset="-122"/>
              </a:rPr>
              <a:t>40MVA</a:t>
            </a:r>
            <a:r>
              <a:rPr lang="zh-CN" altLang="en-US" sz="1400" dirty="0" smtClean="0">
                <a:latin typeface="楷体_GB2312" panose="02010609030101010101" pitchFamily="49" charset="-122"/>
                <a:ea typeface="楷体_GB2312" panose="02010609030101010101" pitchFamily="49" charset="-122"/>
              </a:rPr>
              <a:t>，供电距离大于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时，宜采用</a:t>
            </a:r>
            <a:r>
              <a:rPr lang="en-US" altLang="zh-CN" sz="1400" dirty="0" smtClean="0">
                <a:latin typeface="楷体_GB2312" panose="02010609030101010101" pitchFamily="49" charset="-122"/>
                <a:ea typeface="楷体_GB2312" panose="02010609030101010101" pitchFamily="49" charset="-122"/>
              </a:rPr>
              <a:t>110kV</a:t>
            </a:r>
            <a:r>
              <a:rPr lang="zh-CN" altLang="en-US" sz="1400" dirty="0" smtClean="0">
                <a:latin typeface="楷体_GB2312" panose="02010609030101010101" pitchFamily="49" charset="-122"/>
                <a:ea typeface="楷体_GB2312" panose="02010609030101010101" pitchFamily="49" charset="-122"/>
              </a:rPr>
              <a:t>及以上线路供电，小于</a:t>
            </a:r>
            <a:r>
              <a:rPr lang="en-US" altLang="zh-CN" sz="1400" dirty="0" smtClean="0">
                <a:latin typeface="楷体_GB2312" panose="02010609030101010101" pitchFamily="49" charset="-122"/>
                <a:ea typeface="楷体_GB2312" panose="02010609030101010101" pitchFamily="49" charset="-122"/>
              </a:rPr>
              <a:t>4km</a:t>
            </a:r>
            <a:r>
              <a:rPr lang="zh-CN" altLang="en-US" sz="1400" dirty="0" smtClean="0">
                <a:latin typeface="楷体_GB2312" panose="02010609030101010101" pitchFamily="49" charset="-122"/>
                <a:ea typeface="楷体_GB2312" panose="02010609030101010101" pitchFamily="49" charset="-122"/>
              </a:rPr>
              <a:t>时，应做经济技术比较。</a:t>
            </a:r>
            <a:endParaRPr lang="zh-CN" altLang="en-US" sz="1400" dirty="0" smtClean="0">
              <a:latin typeface="楷体_GB2312" panose="02010609030101010101" pitchFamily="49" charset="-122"/>
              <a:ea typeface="楷体_GB2312" panose="02010609030101010101" pitchFamily="49" charset="-122"/>
            </a:endParaRPr>
          </a:p>
          <a:p>
            <a:pPr marL="0" indent="0">
              <a:buNone/>
            </a:pPr>
            <a:r>
              <a:rPr lang="en-US" altLang="zh-CN" sz="1400" dirty="0" smtClean="0">
                <a:latin typeface="楷体_GB2312" panose="02010609030101010101" pitchFamily="49" charset="-122"/>
                <a:ea typeface="楷体_GB2312" panose="02010609030101010101" pitchFamily="49" charset="-122"/>
              </a:rPr>
              <a:t>3.2.3  0.4kV/0.23kV</a:t>
            </a:r>
            <a:r>
              <a:rPr lang="zh-CN" altLang="en-US" sz="1400" dirty="0" smtClean="0">
                <a:latin typeface="楷体_GB2312" panose="02010609030101010101" pitchFamily="49" charset="-122"/>
                <a:ea typeface="楷体_GB2312" panose="02010609030101010101" pitchFamily="49" charset="-122"/>
              </a:rPr>
              <a:t>线路供电半径宜控制在</a:t>
            </a:r>
            <a:r>
              <a:rPr lang="en-US" altLang="zh-CN" sz="1400" dirty="0" smtClean="0">
                <a:latin typeface="楷体_GB2312" panose="02010609030101010101" pitchFamily="49" charset="-122"/>
                <a:ea typeface="楷体_GB2312" panose="02010609030101010101" pitchFamily="49" charset="-122"/>
              </a:rPr>
              <a:t>250m</a:t>
            </a:r>
            <a:r>
              <a:rPr lang="zh-CN" altLang="en-US" sz="1400" dirty="0" smtClean="0">
                <a:latin typeface="楷体_GB2312" panose="02010609030101010101" pitchFamily="49" charset="-122"/>
                <a:ea typeface="楷体_GB2312" panose="02010609030101010101" pitchFamily="49" charset="-122"/>
              </a:rPr>
              <a:t>以内，超过</a:t>
            </a:r>
            <a:r>
              <a:rPr lang="en-US" altLang="zh-CN" sz="1400" dirty="0" smtClean="0">
                <a:latin typeface="楷体_GB2312" panose="02010609030101010101" pitchFamily="49" charset="-122"/>
                <a:ea typeface="楷体_GB2312" panose="02010609030101010101" pitchFamily="49" charset="-122"/>
              </a:rPr>
              <a:t>250m</a:t>
            </a:r>
            <a:r>
              <a:rPr lang="zh-CN" altLang="en-US" sz="1400" dirty="0" smtClean="0">
                <a:latin typeface="楷体_GB2312" panose="02010609030101010101" pitchFamily="49" charset="-122"/>
                <a:ea typeface="楷体_GB2312" panose="02010609030101010101" pitchFamily="49" charset="-122"/>
              </a:rPr>
              <a:t>时应做技术经济比较。</a:t>
            </a:r>
            <a:endParaRPr lang="zh-CN" altLang="en-US" sz="1400" dirty="0">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pic>
        <p:nvPicPr>
          <p:cNvPr id="9" name="Picture 4" descr="C:\Users\Administrator\Documents\Tencent Files\854287912\Image\C2C\3N$P5~RPMW0W~NH}Y41S6E8.png"/>
          <p:cNvPicPr>
            <a:picLocks noChangeAspect="1" noChangeArrowheads="1"/>
          </p:cNvPicPr>
          <p:nvPr/>
        </p:nvPicPr>
        <p:blipFill>
          <a:blip r:embed="rId1"/>
          <a:srcRect/>
          <a:stretch>
            <a:fillRect/>
          </a:stretch>
        </p:blipFill>
        <p:spPr bwMode="auto">
          <a:xfrm>
            <a:off x="357158" y="1425734"/>
            <a:ext cx="8643998" cy="45035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0" y="6570684"/>
            <a:ext cx="8643966" cy="1588"/>
          </a:xfrm>
          <a:prstGeom prst="line">
            <a:avLst/>
          </a:prstGeom>
          <a:ln w="2222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6" name="Titre 7"/>
          <p:cNvSpPr>
            <a:spLocks noGrp="1"/>
          </p:cNvSpPr>
          <p:nvPr>
            <p:ph type="title"/>
          </p:nvPr>
        </p:nvSpPr>
        <p:spPr>
          <a:xfrm>
            <a:off x="1" y="1"/>
            <a:ext cx="9144000" cy="642917"/>
          </a:xfrm>
          <a:solidFill>
            <a:schemeClr val="accent3">
              <a:lumMod val="60000"/>
              <a:lumOff val="40000"/>
            </a:schemeClr>
          </a:solidFill>
        </p:spPr>
        <p:txBody>
          <a:bodyPr>
            <a:normAutofit/>
          </a:bodyPr>
          <a:lstStyle/>
          <a:p>
            <a:pPr algn="l"/>
            <a:r>
              <a:rPr lang="zh-CN" altLang="en-US" sz="2800" dirty="0" smtClean="0"/>
              <a:t>三、供配电系统</a:t>
            </a:r>
            <a:endParaRPr lang="fr-FR" sz="2000" dirty="0">
              <a:latin typeface="楷体_GB2312" panose="02010609030101010101" pitchFamily="49" charset="-122"/>
              <a:ea typeface="楷体_GB2312" panose="02010609030101010101" pitchFamily="49" charset="-122"/>
            </a:endParaRPr>
          </a:p>
        </p:txBody>
      </p:sp>
      <p:sp>
        <p:nvSpPr>
          <p:cNvPr id="3" name="内容占位符 2"/>
          <p:cNvSpPr>
            <a:spLocks noGrp="1"/>
          </p:cNvSpPr>
          <p:nvPr/>
        </p:nvSpPr>
        <p:spPr>
          <a:xfrm>
            <a:off x="457835" y="777875"/>
            <a:ext cx="8227695" cy="12668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400" b="1" dirty="0">
                <a:latin typeface="楷体_GB2312" panose="02010609030101010101" pitchFamily="49" charset="-122"/>
                <a:ea typeface="楷体_GB2312" panose="02010609030101010101" pitchFamily="49" charset="-122"/>
              </a:rPr>
              <a:t>3.3  负荷分级及供电要求</a:t>
            </a:r>
            <a:endParaRPr lang="zh-CN" altLang="en-US" sz="1400" b="1" dirty="0">
              <a:latin typeface="楷体_GB2312" panose="02010609030101010101" pitchFamily="49" charset="-122"/>
              <a:ea typeface="楷体_GB2312" panose="02010609030101010101" pitchFamily="49" charset="-122"/>
            </a:endParaRPr>
          </a:p>
          <a:p>
            <a:pPr marL="0" indent="0">
              <a:buNone/>
            </a:pPr>
            <a:r>
              <a:rPr lang="zh-CN" altLang="en-US" sz="1400" dirty="0">
                <a:latin typeface="楷体_GB2312" panose="02010609030101010101" pitchFamily="49" charset="-122"/>
                <a:ea typeface="楷体_GB2312" panose="02010609030101010101" pitchFamily="49" charset="-122"/>
              </a:rPr>
              <a:t>3.3.1  负荷分级</a:t>
            </a:r>
            <a:endParaRPr lang="zh-CN" altLang="en-US" sz="1400" dirty="0">
              <a:latin typeface="楷体_GB2312" panose="02010609030101010101" pitchFamily="49" charset="-122"/>
              <a:ea typeface="楷体_GB2312" panose="02010609030101010101" pitchFamily="49" charset="-122"/>
            </a:endParaRPr>
          </a:p>
          <a:p>
            <a:pPr marL="0" indent="0">
              <a:buNone/>
            </a:pPr>
            <a:r>
              <a:rPr lang="zh-CN" altLang="en-US" sz="1400" dirty="0" smtClean="0">
                <a:latin typeface="楷体_GB2312" panose="02010609030101010101" pitchFamily="49" charset="-122"/>
                <a:ea typeface="楷体_GB2312" panose="02010609030101010101" pitchFamily="49" charset="-122"/>
              </a:rPr>
              <a:t>根据</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供配电系统设计规范</a:t>
            </a:r>
            <a:r>
              <a:rPr lang="en-US" altLang="zh-CN" sz="1400" dirty="0" smtClean="0">
                <a:latin typeface="楷体_GB2312" panose="02010609030101010101" pitchFamily="49" charset="-122"/>
                <a:ea typeface="楷体_GB2312" panose="02010609030101010101" pitchFamily="49" charset="-122"/>
              </a:rPr>
              <a:t>》GB 50052</a:t>
            </a:r>
            <a:r>
              <a:rPr lang="zh-CN" altLang="en-US" sz="1400" dirty="0" smtClean="0">
                <a:latin typeface="楷体_GB2312" panose="02010609030101010101" pitchFamily="49" charset="-122"/>
                <a:ea typeface="楷体_GB2312" panose="02010609030101010101" pitchFamily="49" charset="-122"/>
              </a:rPr>
              <a:t>、</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民用建筑电气设计规范</a:t>
            </a:r>
            <a:r>
              <a:rPr lang="en-US" altLang="zh-CN" sz="1400" dirty="0" smtClean="0">
                <a:latin typeface="楷体_GB2312" panose="02010609030101010101" pitchFamily="49" charset="-122"/>
                <a:ea typeface="楷体_GB2312" panose="02010609030101010101" pitchFamily="49" charset="-122"/>
              </a:rPr>
              <a:t>》JGJ 16</a:t>
            </a:r>
            <a:r>
              <a:rPr lang="zh-CN" altLang="en-US" sz="1400" dirty="0" smtClean="0">
                <a:latin typeface="楷体_GB2312" panose="02010609030101010101" pitchFamily="49" charset="-122"/>
                <a:ea typeface="楷体_GB2312" panose="02010609030101010101" pitchFamily="49" charset="-122"/>
              </a:rPr>
              <a:t>、</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住宅建筑电气设计规范</a:t>
            </a:r>
            <a:r>
              <a:rPr lang="en-US" altLang="zh-CN" sz="1400" dirty="0" smtClean="0">
                <a:latin typeface="楷体_GB2312" panose="02010609030101010101" pitchFamily="49" charset="-122"/>
                <a:ea typeface="楷体_GB2312" panose="02010609030101010101" pitchFamily="49" charset="-122"/>
              </a:rPr>
              <a:t>》JGJ 242</a:t>
            </a:r>
            <a:r>
              <a:rPr lang="zh-CN" altLang="en-US" sz="1400" dirty="0" smtClean="0">
                <a:latin typeface="楷体_GB2312" panose="02010609030101010101" pitchFamily="49" charset="-122"/>
                <a:ea typeface="楷体_GB2312" panose="02010609030101010101" pitchFamily="49" charset="-122"/>
              </a:rPr>
              <a:t>和</a:t>
            </a:r>
            <a:r>
              <a:rPr lang="en-US" altLang="zh-CN" sz="1400" dirty="0" smtClean="0">
                <a:latin typeface="楷体_GB2312" panose="02010609030101010101" pitchFamily="49" charset="-122"/>
                <a:ea typeface="楷体_GB2312" panose="02010609030101010101" pitchFamily="49" charset="-122"/>
              </a:rPr>
              <a:t>《</a:t>
            </a:r>
            <a:r>
              <a:rPr lang="zh-CN" altLang="en-US" sz="1400" dirty="0" smtClean="0">
                <a:latin typeface="楷体_GB2312" panose="02010609030101010101" pitchFamily="49" charset="-122"/>
                <a:ea typeface="楷体_GB2312" panose="02010609030101010101" pitchFamily="49" charset="-122"/>
              </a:rPr>
              <a:t>建筑设计防火规范</a:t>
            </a:r>
            <a:r>
              <a:rPr lang="en-US" altLang="zh-CN" sz="1400" dirty="0" smtClean="0">
                <a:latin typeface="楷体_GB2312" panose="02010609030101010101" pitchFamily="49" charset="-122"/>
                <a:ea typeface="楷体_GB2312" panose="02010609030101010101" pitchFamily="49" charset="-122"/>
              </a:rPr>
              <a:t>》GB 50016</a:t>
            </a:r>
            <a:r>
              <a:rPr lang="zh-CN" altLang="en-US" sz="1400" dirty="0" smtClean="0">
                <a:latin typeface="楷体_GB2312" panose="02010609030101010101" pitchFamily="49" charset="-122"/>
                <a:ea typeface="楷体_GB2312" panose="02010609030101010101" pitchFamily="49" charset="-122"/>
              </a:rPr>
              <a:t>中对电力负荷分级的</a:t>
            </a:r>
            <a:r>
              <a:rPr lang="zh-CN" altLang="en-US" sz="1400" dirty="0" smtClean="0">
                <a:latin typeface="楷体_GB2312" panose="02010609030101010101" pitchFamily="49" charset="-122"/>
                <a:ea typeface="楷体_GB2312" panose="02010609030101010101" pitchFamily="49" charset="-122"/>
              </a:rPr>
              <a:t>要求</a:t>
            </a:r>
            <a:r>
              <a:rPr lang="en-US" altLang="zh-CN" sz="1400" dirty="0" smtClean="0">
                <a:latin typeface="楷体_GB2312" panose="02010609030101010101" pitchFamily="49" charset="-122"/>
                <a:ea typeface="楷体_GB2312" panose="02010609030101010101" pitchFamily="49" charset="-122"/>
              </a:rPr>
              <a:t>:</a:t>
            </a:r>
            <a:endParaRPr lang="en-US" altLang="zh-CN" sz="1400" dirty="0" smtClean="0">
              <a:latin typeface="楷体_GB2312" panose="02010609030101010101" pitchFamily="49" charset="-122"/>
              <a:ea typeface="楷体_GB2312" panose="02010609030101010101" pitchFamily="49" charset="-122"/>
            </a:endParaRPr>
          </a:p>
          <a:p>
            <a:pPr marL="0" indent="0">
              <a:buNone/>
            </a:pPr>
            <a:endParaRPr lang="en-US" altLang="zh-CN" sz="1400" dirty="0" smtClean="0">
              <a:latin typeface="楷体_GB2312" panose="02010609030101010101" pitchFamily="49" charset="-122"/>
              <a:ea typeface="楷体_GB2312" panose="02010609030101010101" pitchFamily="49" charset="-122"/>
            </a:endParaRPr>
          </a:p>
          <a:p>
            <a:pPr marL="0" indent="0">
              <a:buNone/>
            </a:pPr>
            <a:endParaRPr lang="en-US" altLang="zh-CN" sz="1400" dirty="0" smtClean="0">
              <a:latin typeface="楷体_GB2312" panose="02010609030101010101" pitchFamily="49" charset="-122"/>
              <a:ea typeface="楷体_GB2312" panose="02010609030101010101" pitchFamily="49" charset="-122"/>
            </a:endParaRPr>
          </a:p>
          <a:p>
            <a:pPr marL="0" indent="0">
              <a:buNone/>
            </a:pPr>
            <a:endParaRPr lang="en-US" altLang="zh-CN" sz="1400" dirty="0" smtClean="0">
              <a:latin typeface="楷体_GB2312" panose="02010609030101010101" pitchFamily="49" charset="-122"/>
              <a:ea typeface="楷体_GB2312" panose="02010609030101010101" pitchFamily="49" charset="-122"/>
            </a:endParaRPr>
          </a:p>
          <a:p>
            <a:pPr marL="0" indent="0">
              <a:buNone/>
            </a:pPr>
            <a:endParaRPr lang="zh-CN" altLang="en-US" sz="1400" dirty="0">
              <a:latin typeface="楷体_GB2312" panose="02010609030101010101" pitchFamily="49" charset="-122"/>
              <a:ea typeface="楷体_GB2312" panose="02010609030101010101" pitchFamily="49" charset="-122"/>
            </a:endParaRPr>
          </a:p>
        </p:txBody>
      </p:sp>
      <p:pic>
        <p:nvPicPr>
          <p:cNvPr id="8" name="Picture 5"/>
          <p:cNvPicPr>
            <a:picLocks noGrp="1" noChangeAspect="1" noChangeArrowheads="1"/>
          </p:cNvPicPr>
          <p:nvPr>
            <p:ph idx="1"/>
          </p:nvPr>
        </p:nvPicPr>
        <p:blipFill>
          <a:blip r:embed="rId1"/>
          <a:srcRect/>
          <a:stretch>
            <a:fillRect/>
          </a:stretch>
        </p:blipFill>
        <p:spPr bwMode="auto">
          <a:xfrm>
            <a:off x="428596" y="1785926"/>
            <a:ext cx="8229600" cy="3714776"/>
          </a:xfrm>
          <a:prstGeom prst="rect">
            <a:avLst/>
          </a:prstGeom>
          <a:noFill/>
          <a:ln w="9525">
            <a:noFill/>
            <a:miter lim="800000"/>
            <a:headEnd/>
            <a:tailEnd/>
          </a:ln>
          <a:effectLst/>
        </p:spPr>
      </p:pic>
      <p:sp>
        <p:nvSpPr>
          <p:cNvPr id="10" name="矩形 9"/>
          <p:cNvSpPr/>
          <p:nvPr/>
        </p:nvSpPr>
        <p:spPr>
          <a:xfrm>
            <a:off x="642910" y="5857892"/>
            <a:ext cx="7929618" cy="369332"/>
          </a:xfrm>
          <a:prstGeom prst="rect">
            <a:avLst/>
          </a:prstGeom>
        </p:spPr>
        <p:txBody>
          <a:bodyPr wrap="square">
            <a:spAutoFit/>
          </a:bodyPr>
          <a:lstStyle/>
          <a:p>
            <a:r>
              <a:rPr lang="zh-CN" altLang="en-US" dirty="0" smtClean="0">
                <a:latin typeface="楷体_GB2312" panose="02010609030101010101" pitchFamily="49" charset="-122"/>
                <a:ea typeface="楷体_GB2312" panose="02010609030101010101" pitchFamily="49" charset="-122"/>
              </a:rPr>
              <a:t>住宅建筑中主要用电负荷的分级应符合表</a:t>
            </a:r>
            <a:r>
              <a:rPr lang="en-US" altLang="zh-CN" dirty="0" smtClean="0">
                <a:latin typeface="楷体_GB2312" panose="02010609030101010101" pitchFamily="49" charset="-122"/>
                <a:ea typeface="楷体_GB2312" panose="02010609030101010101" pitchFamily="49" charset="-122"/>
              </a:rPr>
              <a:t>3.3.1</a:t>
            </a:r>
            <a:r>
              <a:rPr lang="zh-CN" altLang="en-US" dirty="0" smtClean="0">
                <a:latin typeface="楷体_GB2312" panose="02010609030101010101" pitchFamily="49" charset="-122"/>
                <a:ea typeface="楷体_GB2312" panose="02010609030101010101" pitchFamily="49" charset="-122"/>
              </a:rPr>
              <a:t>的规定：</a:t>
            </a:r>
            <a:endParaRPr lang="zh-CN" alt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8cc2f4c4-7d5d-4794-b901-9601bc7cdac3}"/>
</p:tagLst>
</file>

<file path=ppt/tags/tag2.xml><?xml version="1.0" encoding="utf-8"?>
<p:tagLst xmlns:p="http://schemas.openxmlformats.org/presentationml/2006/main">
  <p:tag name="KSO_WM_UNIT_PLACING_PICTURE_USER_VIEWPORT" val="{&quot;height&quot;:4905,&quot;width&quot;:131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15354</Words>
  <Application>WPS 演示</Application>
  <PresentationFormat>全屏显示(4:3)</PresentationFormat>
  <Paragraphs>791</Paragraphs>
  <Slides>40</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40</vt:i4>
      </vt:variant>
    </vt:vector>
  </HeadingPairs>
  <TitlesOfParts>
    <vt:vector size="56" baseType="lpstr">
      <vt:lpstr>Arial</vt:lpstr>
      <vt:lpstr>宋体</vt:lpstr>
      <vt:lpstr>Wingdings</vt:lpstr>
      <vt:lpstr>华文楷体</vt:lpstr>
      <vt:lpstr>楷体_GB2312</vt:lpstr>
      <vt:lpstr>新宋体</vt:lpstr>
      <vt:lpstr>黑体</vt:lpstr>
      <vt:lpstr>Times New Roman</vt:lpstr>
      <vt:lpstr>Calibri</vt:lpstr>
      <vt:lpstr>微软雅黑</vt:lpstr>
      <vt:lpstr>Arial Unicode MS</vt:lpstr>
      <vt:lpstr>Times New Roman</vt:lpstr>
      <vt:lpstr>隶书</vt:lpstr>
      <vt:lpstr>Blackadder ITC</vt:lpstr>
      <vt:lpstr>Chiller</vt:lpstr>
      <vt:lpstr>Office 主题</vt:lpstr>
      <vt:lpstr>PowerPoint 演示文稿</vt:lpstr>
      <vt:lpstr>前言</vt:lpstr>
      <vt:lpstr>目录</vt:lpstr>
      <vt:lpstr>一、总则</vt:lpstr>
      <vt:lpstr>前言</vt:lpstr>
      <vt:lpstr>二、术语</vt:lpstr>
      <vt:lpstr>三、供配电系统</vt:lpstr>
      <vt:lpstr>三、供配电系统</vt:lpstr>
      <vt:lpstr>三、供配电系统</vt:lpstr>
      <vt:lpstr>三、供配电系统</vt:lpstr>
      <vt:lpstr>三、供配电系统</vt:lpstr>
      <vt:lpstr>三、供配电系统</vt:lpstr>
      <vt:lpstr>三、供配电系统</vt:lpstr>
      <vt:lpstr>三、供配电系统</vt:lpstr>
      <vt:lpstr>三、供配电系统</vt:lpstr>
      <vt:lpstr>三、供配电系统</vt:lpstr>
      <vt:lpstr>三、供配电系统</vt:lpstr>
      <vt:lpstr>三、供配电系统</vt:lpstr>
      <vt:lpstr>四、高压供电系统及变配电所</vt:lpstr>
      <vt:lpstr>四、高压供电系统及变配电所</vt:lpstr>
      <vt:lpstr>四、高压供电系统及变配电所</vt:lpstr>
      <vt:lpstr>四、高压供电系统及变配电所</vt:lpstr>
      <vt:lpstr>四、高压供电系统及变配电所</vt:lpstr>
      <vt:lpstr>四、高压供电系统及变配电所</vt:lpstr>
      <vt:lpstr>四、高压供电系统及变配电所</vt:lpstr>
      <vt:lpstr>五、低压配电</vt:lpstr>
      <vt:lpstr>五、低压配电</vt:lpstr>
      <vt:lpstr>五、低压配电</vt:lpstr>
      <vt:lpstr>五、低压配电</vt:lpstr>
      <vt:lpstr>五、低压配电</vt:lpstr>
      <vt:lpstr>六、配电线路布线系统</vt:lpstr>
      <vt:lpstr>六、配电线路布线系统</vt:lpstr>
      <vt:lpstr>六、配电线路布线系统</vt:lpstr>
      <vt:lpstr>六、配电线路布线系统</vt:lpstr>
      <vt:lpstr>七、电能计量</vt:lpstr>
      <vt:lpstr>八、设计、施工和验收</vt:lpstr>
      <vt:lpstr>八、设计、施工和验收</vt:lpstr>
      <vt:lpstr>九、运行维护</vt:lpstr>
      <vt:lpstr>九、运行维护</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曹永俊</cp:lastModifiedBy>
  <cp:revision>618</cp:revision>
  <dcterms:created xsi:type="dcterms:W3CDTF">2015-06-14T20:13:00Z</dcterms:created>
  <dcterms:modified xsi:type="dcterms:W3CDTF">2020-09-15T06:49:45Z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